
<file path=[Content_Types].xml><?xml version="1.0" encoding="utf-8"?>
<Types xmlns="http://schemas.openxmlformats.org/package/2006/content-types">
  <Default Extension="jpeg" ContentType="image/jpeg"/>
  <Default Extension="JPG" ContentType="image/.jpg"/>
  <Default Extension="png" ContentType="image/pn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8"/>
  </p:notesMasterIdLst>
  <p:sldIdLst>
    <p:sldId id="256" r:id="rId3"/>
    <p:sldId id="454" r:id="rId4"/>
    <p:sldId id="470" r:id="rId5"/>
    <p:sldId id="496" r:id="rId6"/>
    <p:sldId id="485" r:id="rId7"/>
    <p:sldId id="497" r:id="rId9"/>
    <p:sldId id="471" r:id="rId10"/>
    <p:sldId id="484" r:id="rId11"/>
    <p:sldId id="498" r:id="rId12"/>
    <p:sldId id="422" r:id="rId13"/>
    <p:sldId id="429" r:id="rId14"/>
    <p:sldId id="499" r:id="rId15"/>
    <p:sldId id="500" r:id="rId16"/>
    <p:sldId id="501" r:id="rId17"/>
    <p:sldId id="487" r:id="rId18"/>
    <p:sldId id="488" r:id="rId19"/>
    <p:sldId id="281" r:id="rId20"/>
  </p:sldIdLst>
  <p:sldSz cx="9144000" cy="5143500" type="screen16x9"/>
  <p:notesSz cx="6858000" cy="9144000"/>
  <p:custDataLst>
    <p:tags r:id="rId24"/>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802"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A4660"/>
    <a:srgbClr val="961E19"/>
    <a:srgbClr val="E8E8E8"/>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2649" autoAdjust="0"/>
  </p:normalViewPr>
  <p:slideViewPr>
    <p:cSldViewPr showGuides="1">
      <p:cViewPr varScale="1">
        <p:scale>
          <a:sx n="104" d="100"/>
          <a:sy n="104" d="100"/>
        </p:scale>
        <p:origin x="850" y="58"/>
      </p:cViewPr>
      <p:guideLst>
        <p:guide orient="horz" pos="1802"/>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notesMaster" Target="notesMasters/notesMaster1.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4" Type="http://schemas.openxmlformats.org/officeDocument/2006/relationships/tags" Target="tags/tag33.xml"/><Relationship Id="rId23" Type="http://schemas.openxmlformats.org/officeDocument/2006/relationships/tableStyles" Target="tableStyles.xml"/><Relationship Id="rId22" Type="http://schemas.openxmlformats.org/officeDocument/2006/relationships/viewProps" Target="viewProps.xml"/><Relationship Id="rId21" Type="http://schemas.openxmlformats.org/officeDocument/2006/relationships/presProps" Target="presProps.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FA1A9A1-B305-43A3-954F-7409640B2C53}"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9E4D53A-EBD1-4578-9F09-8A6CB50B917B}"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7819"/>
            <a:ext cx="7772400" cy="1102519"/>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05979"/>
            <a:ext cx="2057400" cy="4388644"/>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457200" y="205979"/>
            <a:ext cx="6019800" cy="4388644"/>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5176"/>
            <a:ext cx="7772400" cy="1021556"/>
          </a:xfrm>
        </p:spPr>
        <p:txBody>
          <a:bodyPr anchor="t"/>
          <a:lstStyle>
            <a:lvl1pPr algn="l">
              <a:defRPr sz="4000" b="1" cap="all"/>
            </a:lvl1pPr>
          </a:lstStyle>
          <a:p>
            <a:r>
              <a:rPr lang="zh-CN" altLang="en-US"/>
              <a:t>单击此处编辑母版标题样式</a:t>
            </a:r>
            <a:endParaRPr lang="zh-CN" altLang="en-US"/>
          </a:p>
        </p:txBody>
      </p:sp>
      <p:sp>
        <p:nvSpPr>
          <p:cNvPr id="3" name="文本占位符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04787"/>
            <a:ext cx="3008313" cy="871538"/>
          </a:xfrm>
        </p:spPr>
        <p:txBody>
          <a:bodyPr anchor="b"/>
          <a:lstStyle>
            <a:lvl1pPr algn="l">
              <a:defRPr sz="2000" b="1"/>
            </a:lvl1pPr>
          </a:lstStyle>
          <a:p>
            <a:r>
              <a:rPr lang="zh-CN" altLang="en-US"/>
              <a:t>单击此处编辑母版标题样式</a:t>
            </a:r>
            <a:endParaRPr lang="zh-CN" altLang="en-US"/>
          </a:p>
        </p:txBody>
      </p:sp>
      <p:sp>
        <p:nvSpPr>
          <p:cNvPr id="3" name="内容占位符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0"/>
            <a:ext cx="5486400" cy="425054"/>
          </a:xfrm>
        </p:spPr>
        <p:txBody>
          <a:bodyPr anchor="b"/>
          <a:lstStyle>
            <a:lvl1pPr algn="l">
              <a:defRPr sz="2000" b="1"/>
            </a:lvl1pPr>
          </a:lstStyle>
          <a:p>
            <a:r>
              <a:rPr lang="zh-CN" altLang="en-US"/>
              <a:t>单击此处编辑母版标题样式</a:t>
            </a:r>
            <a:endParaRPr lang="zh-CN" altLang="en-US"/>
          </a:p>
        </p:txBody>
      </p:sp>
      <p:sp>
        <p:nvSpPr>
          <p:cNvPr id="3" name="图片占位符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8"/>
            <a:ext cx="8229600" cy="857250"/>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fld>
            <a:endParaRPr lang="zh-CN" altLang="en-US"/>
          </a:p>
        </p:txBody>
      </p:sp>
      <p:sp>
        <p:nvSpPr>
          <p:cNvPr id="5" name="页脚占位符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9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9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9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microsoft.com/office/2007/relationships/hdphoto" Target="../media/image2.wdp"/><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14.png"/><Relationship Id="rId3" Type="http://schemas.openxmlformats.org/officeDocument/2006/relationships/tags" Target="../tags/tag17.xml"/><Relationship Id="rId2" Type="http://schemas.openxmlformats.org/officeDocument/2006/relationships/image" Target="../media/image4.png"/><Relationship Id="rId1" Type="http://schemas.openxmlformats.org/officeDocument/2006/relationships/image" Target="../media/image3.jpeg"/></Relationships>
</file>

<file path=ppt/slides/_rels/slide11.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tags" Target="../tags/tag18.xml"/><Relationship Id="rId2" Type="http://schemas.openxmlformats.org/officeDocument/2006/relationships/image" Target="../media/image4.png"/><Relationship Id="rId1" Type="http://schemas.openxmlformats.org/officeDocument/2006/relationships/image" Target="../media/image3.jpeg"/></Relationships>
</file>

<file path=ppt/slides/_rels/slide12.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tags" Target="../tags/tag20.xml"/><Relationship Id="rId3" Type="http://schemas.openxmlformats.org/officeDocument/2006/relationships/tags" Target="../tags/tag19.xml"/><Relationship Id="rId2" Type="http://schemas.openxmlformats.org/officeDocument/2006/relationships/image" Target="../media/image4.png"/><Relationship Id="rId1" Type="http://schemas.openxmlformats.org/officeDocument/2006/relationships/image" Target="../media/image3.jpeg"/></Relationships>
</file>

<file path=ppt/slides/_rels/slide13.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tags" Target="../tags/tag22.xml"/><Relationship Id="rId3" Type="http://schemas.openxmlformats.org/officeDocument/2006/relationships/tags" Target="../tags/tag21.xml"/><Relationship Id="rId2" Type="http://schemas.openxmlformats.org/officeDocument/2006/relationships/image" Target="../media/image4.png"/><Relationship Id="rId1" Type="http://schemas.openxmlformats.org/officeDocument/2006/relationships/image" Target="../media/image3.jpeg"/></Relationships>
</file>

<file path=ppt/slides/_rels/slide14.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tags" Target="../tags/tag26.xml"/><Relationship Id="rId7" Type="http://schemas.openxmlformats.org/officeDocument/2006/relationships/image" Target="../media/image18.png"/><Relationship Id="rId6" Type="http://schemas.openxmlformats.org/officeDocument/2006/relationships/tags" Target="../tags/tag25.xml"/><Relationship Id="rId5" Type="http://schemas.openxmlformats.org/officeDocument/2006/relationships/image" Target="../media/image17.png"/><Relationship Id="rId4" Type="http://schemas.openxmlformats.org/officeDocument/2006/relationships/tags" Target="../tags/tag24.xml"/><Relationship Id="rId3" Type="http://schemas.openxmlformats.org/officeDocument/2006/relationships/tags" Target="../tags/tag23.xml"/><Relationship Id="rId2" Type="http://schemas.openxmlformats.org/officeDocument/2006/relationships/image" Target="../media/image4.png"/><Relationship Id="rId1" Type="http://schemas.openxmlformats.org/officeDocument/2006/relationships/image" Target="../media/image3.jpeg"/></Relationships>
</file>

<file path=ppt/slides/_rels/slide15.xml.rels><?xml version="1.0" encoding="UTF-8" standalone="yes"?>
<Relationships xmlns="http://schemas.openxmlformats.org/package/2006/relationships"><Relationship Id="rId9" Type="http://schemas.openxmlformats.org/officeDocument/2006/relationships/notesSlide" Target="../notesSlides/notesSlide3.xml"/><Relationship Id="rId8" Type="http://schemas.openxmlformats.org/officeDocument/2006/relationships/slideLayout" Target="../slideLayouts/slideLayout1.xml"/><Relationship Id="rId7" Type="http://schemas.openxmlformats.org/officeDocument/2006/relationships/image" Target="../media/image20.png"/><Relationship Id="rId6" Type="http://schemas.openxmlformats.org/officeDocument/2006/relationships/tags" Target="../tags/tag29.xml"/><Relationship Id="rId5" Type="http://schemas.openxmlformats.org/officeDocument/2006/relationships/image" Target="../media/image19.png"/><Relationship Id="rId4" Type="http://schemas.openxmlformats.org/officeDocument/2006/relationships/tags" Target="../tags/tag28.xml"/><Relationship Id="rId3" Type="http://schemas.openxmlformats.org/officeDocument/2006/relationships/tags" Target="../tags/tag27.xml"/><Relationship Id="rId2" Type="http://schemas.openxmlformats.org/officeDocument/2006/relationships/image" Target="../media/image4.png"/><Relationship Id="rId1" Type="http://schemas.openxmlformats.org/officeDocument/2006/relationships/image" Target="../media/image3.jpeg"/></Relationships>
</file>

<file path=ppt/slides/_rels/slide16.xml.rels><?xml version="1.0" encoding="UTF-8" standalone="yes"?>
<Relationships xmlns="http://schemas.openxmlformats.org/package/2006/relationships"><Relationship Id="rId6" Type="http://schemas.openxmlformats.org/officeDocument/2006/relationships/notesSlide" Target="../notesSlides/notesSlide4.xml"/><Relationship Id="rId5" Type="http://schemas.openxmlformats.org/officeDocument/2006/relationships/slideLayout" Target="../slideLayouts/slideLayout1.xml"/><Relationship Id="rId4" Type="http://schemas.openxmlformats.org/officeDocument/2006/relationships/tags" Target="../tags/tag31.xml"/><Relationship Id="rId3" Type="http://schemas.openxmlformats.org/officeDocument/2006/relationships/tags" Target="../tags/tag30.xml"/><Relationship Id="rId2" Type="http://schemas.openxmlformats.org/officeDocument/2006/relationships/image" Target="../media/image4.png"/><Relationship Id="rId1" Type="http://schemas.openxmlformats.org/officeDocument/2006/relationships/image" Target="../media/image3.jpe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32.xml"/></Relationships>
</file>

<file path=ppt/slides/_rels/slide2.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5.png"/><Relationship Id="rId3" Type="http://schemas.openxmlformats.org/officeDocument/2006/relationships/tags" Target="../tags/tag1.xml"/><Relationship Id="rId2" Type="http://schemas.openxmlformats.org/officeDocument/2006/relationships/image" Target="../media/image4.png"/><Relationship Id="rId1" Type="http://schemas.openxmlformats.org/officeDocument/2006/relationships/image" Target="../media/image3.jpeg"/></Relationships>
</file>

<file path=ppt/slides/_rels/slide3.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tags" Target="../tags/tag2.xml"/><Relationship Id="rId2" Type="http://schemas.openxmlformats.org/officeDocument/2006/relationships/image" Target="../media/image4.png"/><Relationship Id="rId1" Type="http://schemas.openxmlformats.org/officeDocument/2006/relationships/image" Target="../media/image3.jpeg"/></Relationships>
</file>

<file path=ppt/slides/_rels/slide4.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tags" Target="../tags/tag4.xml"/><Relationship Id="rId4" Type="http://schemas.openxmlformats.org/officeDocument/2006/relationships/image" Target="../media/image6.png"/><Relationship Id="rId3" Type="http://schemas.openxmlformats.org/officeDocument/2006/relationships/tags" Target="../tags/tag3.xml"/><Relationship Id="rId2" Type="http://schemas.openxmlformats.org/officeDocument/2006/relationships/image" Target="../media/image4.png"/><Relationship Id="rId1" Type="http://schemas.openxmlformats.org/officeDocument/2006/relationships/image" Target="../media/image3.jpeg"/></Relationships>
</file>

<file path=ppt/slides/_rels/slide5.xml.rels><?xml version="1.0" encoding="UTF-8" standalone="yes"?>
<Relationships xmlns="http://schemas.openxmlformats.org/package/2006/relationships"><Relationship Id="rId7" Type="http://schemas.openxmlformats.org/officeDocument/2006/relationships/notesSlide" Target="../notesSlides/notesSlide1.xml"/><Relationship Id="rId6" Type="http://schemas.openxmlformats.org/officeDocument/2006/relationships/slideLayout" Target="../slideLayouts/slideLayout1.xml"/><Relationship Id="rId5" Type="http://schemas.openxmlformats.org/officeDocument/2006/relationships/tags" Target="../tags/tag6.xml"/><Relationship Id="rId4" Type="http://schemas.openxmlformats.org/officeDocument/2006/relationships/image" Target="../media/image7.png"/><Relationship Id="rId3" Type="http://schemas.openxmlformats.org/officeDocument/2006/relationships/tags" Target="../tags/tag5.xml"/><Relationship Id="rId2" Type="http://schemas.openxmlformats.org/officeDocument/2006/relationships/image" Target="../media/image4.png"/><Relationship Id="rId1" Type="http://schemas.openxmlformats.org/officeDocument/2006/relationships/image" Target="../media/image3.jpeg"/></Relationships>
</file>

<file path=ppt/slides/_rels/slide6.xml.rels><?xml version="1.0" encoding="UTF-8" standalone="yes"?>
<Relationships xmlns="http://schemas.openxmlformats.org/package/2006/relationships"><Relationship Id="rId9" Type="http://schemas.openxmlformats.org/officeDocument/2006/relationships/image" Target="../media/image10.png"/><Relationship Id="rId8" Type="http://schemas.openxmlformats.org/officeDocument/2006/relationships/tags" Target="../tags/tag10.xml"/><Relationship Id="rId7" Type="http://schemas.openxmlformats.org/officeDocument/2006/relationships/image" Target="../media/image9.png"/><Relationship Id="rId6" Type="http://schemas.openxmlformats.org/officeDocument/2006/relationships/tags" Target="../tags/tag9.xml"/><Relationship Id="rId5" Type="http://schemas.openxmlformats.org/officeDocument/2006/relationships/image" Target="../media/image8.png"/><Relationship Id="rId4" Type="http://schemas.openxmlformats.org/officeDocument/2006/relationships/tags" Target="../tags/tag8.xml"/><Relationship Id="rId3" Type="http://schemas.openxmlformats.org/officeDocument/2006/relationships/tags" Target="../tags/tag7.xml"/><Relationship Id="rId2" Type="http://schemas.openxmlformats.org/officeDocument/2006/relationships/image" Target="../media/image4.png"/><Relationship Id="rId11" Type="http://schemas.openxmlformats.org/officeDocument/2006/relationships/notesSlide" Target="../notesSlides/notesSlide2.xml"/><Relationship Id="rId10" Type="http://schemas.openxmlformats.org/officeDocument/2006/relationships/slideLayout" Target="../slideLayouts/slideLayout1.xml"/><Relationship Id="rId1" Type="http://schemas.openxmlformats.org/officeDocument/2006/relationships/image" Target="../media/image3.jpeg"/></Relationships>
</file>

<file path=ppt/slides/_rels/slide7.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tags" Target="../tags/tag12.xml"/><Relationship Id="rId4" Type="http://schemas.openxmlformats.org/officeDocument/2006/relationships/image" Target="../media/image11.png"/><Relationship Id="rId3" Type="http://schemas.openxmlformats.org/officeDocument/2006/relationships/tags" Target="../tags/tag11.xml"/><Relationship Id="rId2" Type="http://schemas.openxmlformats.org/officeDocument/2006/relationships/image" Target="../media/image4.png"/><Relationship Id="rId1" Type="http://schemas.openxmlformats.org/officeDocument/2006/relationships/image" Target="../media/image3.jpeg"/></Relationships>
</file>

<file path=ppt/slides/_rels/slide8.xml.rels><?xml version="1.0" encoding="UTF-8" standalone="yes"?>
<Relationships xmlns="http://schemas.openxmlformats.org/package/2006/relationships"><Relationship Id="rId8" Type="http://schemas.openxmlformats.org/officeDocument/2006/relationships/slideLayout" Target="../slideLayouts/slideLayout1.xml"/><Relationship Id="rId7" Type="http://schemas.openxmlformats.org/officeDocument/2006/relationships/tags" Target="../tags/tag15.xml"/><Relationship Id="rId6" Type="http://schemas.openxmlformats.org/officeDocument/2006/relationships/image" Target="../media/image13.png"/><Relationship Id="rId5" Type="http://schemas.openxmlformats.org/officeDocument/2006/relationships/tags" Target="../tags/tag14.xml"/><Relationship Id="rId4" Type="http://schemas.openxmlformats.org/officeDocument/2006/relationships/image" Target="../media/image12.png"/><Relationship Id="rId3" Type="http://schemas.openxmlformats.org/officeDocument/2006/relationships/tags" Target="../tags/tag13.xml"/><Relationship Id="rId2" Type="http://schemas.openxmlformats.org/officeDocument/2006/relationships/image" Target="../media/image4.png"/><Relationship Id="rId1" Type="http://schemas.openxmlformats.org/officeDocument/2006/relationships/image" Target="../media/image3.jpeg"/></Relationships>
</file>

<file path=ppt/slides/_rels/slide9.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tags" Target="../tags/tag16.xml"/><Relationship Id="rId2" Type="http://schemas.openxmlformats.org/officeDocument/2006/relationships/image" Target="../media/image4.png"/><Relationship Id="rId1" Type="http://schemas.openxmlformats.org/officeDocument/2006/relationships/image" Target="../media/image3.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0" y="123478"/>
            <a:ext cx="9144000" cy="3600400"/>
          </a:xfrm>
          <a:prstGeom prst="rect">
            <a:avLst/>
          </a:prstGeom>
          <a:solidFill>
            <a:srgbClr val="3A466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矩形 3"/>
          <p:cNvSpPr/>
          <p:nvPr/>
        </p:nvSpPr>
        <p:spPr>
          <a:xfrm>
            <a:off x="0" y="-2128"/>
            <a:ext cx="9144000" cy="3600400"/>
          </a:xfrm>
          <a:prstGeom prst="rect">
            <a:avLst/>
          </a:prstGeom>
          <a:solidFill>
            <a:srgbClr val="3A46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445929" y="1667597"/>
            <a:ext cx="8280920" cy="1053465"/>
          </a:xfrm>
          <a:prstGeom prst="rect">
            <a:avLst/>
          </a:prstGeom>
        </p:spPr>
        <p:txBody>
          <a:bodyPr wrap="square" lIns="68580" tIns="34290" rIns="68580" bIns="34290">
            <a:spAutoFit/>
          </a:bodyPr>
          <a:lstStyle/>
          <a:p>
            <a:pPr algn="ctr"/>
            <a:r>
              <a:rPr lang="zh-CN" altLang="en-US" sz="4400" b="1" dirty="0">
                <a:solidFill>
                  <a:schemeClr val="bg1"/>
                </a:solidFill>
                <a:latin typeface="微软雅黑" panose="020B0503020204020204" pitchFamily="34" charset="-122"/>
                <a:ea typeface="微软雅黑" panose="020B0503020204020204" pitchFamily="34" charset="-122"/>
              </a:rPr>
              <a:t>工作汇报</a:t>
            </a:r>
            <a:endParaRPr lang="zh-CN" altLang="en-US" sz="4400" b="1" dirty="0">
              <a:solidFill>
                <a:schemeClr val="bg1"/>
              </a:solidFill>
              <a:latin typeface="微软雅黑" panose="020B0503020204020204" pitchFamily="34" charset="-122"/>
              <a:ea typeface="微软雅黑" panose="020B0503020204020204" pitchFamily="34" charset="-122"/>
            </a:endParaRPr>
          </a:p>
          <a:p>
            <a:pPr algn="ctr"/>
            <a:r>
              <a:rPr lang="zh-CN" altLang="en-US" sz="2000" b="1" dirty="0">
                <a:solidFill>
                  <a:schemeClr val="bg1"/>
                </a:solidFill>
                <a:latin typeface="微软雅黑" panose="020B0503020204020204" pitchFamily="34" charset="-122"/>
                <a:ea typeface="微软雅黑" panose="020B0503020204020204" pitchFamily="34" charset="-122"/>
              </a:rPr>
              <a:t>方向：智慧农场</a:t>
            </a:r>
            <a:r>
              <a:rPr lang="en-US" altLang="zh-CN" sz="2000" b="1" dirty="0">
                <a:solidFill>
                  <a:schemeClr val="bg1"/>
                </a:solidFill>
                <a:latin typeface="微软雅黑" panose="020B0503020204020204" pitchFamily="34" charset="-122"/>
                <a:ea typeface="微软雅黑" panose="020B0503020204020204" pitchFamily="34" charset="-122"/>
              </a:rPr>
              <a:t>-</a:t>
            </a:r>
            <a:r>
              <a:rPr lang="zh-CN" altLang="en-US" sz="2000" b="1" dirty="0">
                <a:solidFill>
                  <a:schemeClr val="bg1"/>
                </a:solidFill>
                <a:latin typeface="微软雅黑" panose="020B0503020204020204" pitchFamily="34" charset="-122"/>
                <a:ea typeface="微软雅黑" panose="020B0503020204020204" pitchFamily="34" charset="-122"/>
              </a:rPr>
              <a:t>遥感语义分割</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10" name="椭圆 9"/>
          <p:cNvSpPr/>
          <p:nvPr/>
        </p:nvSpPr>
        <p:spPr>
          <a:xfrm>
            <a:off x="3137461" y="1995686"/>
            <a:ext cx="144016" cy="1440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5860147" y="1995686"/>
            <a:ext cx="144016" cy="1440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3779912" y="4169717"/>
            <a:ext cx="4968553" cy="345440"/>
            <a:chOff x="3779912" y="4169717"/>
            <a:chExt cx="4968553" cy="345440"/>
          </a:xfrm>
        </p:grpSpPr>
        <p:sp>
          <p:nvSpPr>
            <p:cNvPr id="9" name="矩形 8"/>
            <p:cNvSpPr/>
            <p:nvPr/>
          </p:nvSpPr>
          <p:spPr>
            <a:xfrm>
              <a:off x="4040307" y="4169717"/>
              <a:ext cx="4708158" cy="345440"/>
            </a:xfrm>
            <a:prstGeom prst="rect">
              <a:avLst/>
            </a:prstGeom>
          </p:spPr>
          <p:txBody>
            <a:bodyPr wrap="square" lIns="68580" tIns="34290" rIns="68580" bIns="34290">
              <a:spAutoFit/>
            </a:bodyPr>
            <a:lstStyle/>
            <a:p>
              <a:r>
                <a:rPr lang="zh-CN" altLang="en-US" b="1" dirty="0">
                  <a:solidFill>
                    <a:srgbClr val="3A4660"/>
                  </a:solidFill>
                  <a:latin typeface="微软雅黑" panose="020B0503020204020204" pitchFamily="34" charset="-122"/>
                  <a:ea typeface="微软雅黑" panose="020B0503020204020204" pitchFamily="34" charset="-122"/>
                </a:rPr>
                <a:t>汇报人</a:t>
              </a:r>
              <a:r>
                <a:rPr lang="zh-CN" altLang="en-US" dirty="0">
                  <a:solidFill>
                    <a:srgbClr val="3A4660"/>
                  </a:solidFill>
                  <a:latin typeface="微软雅黑" panose="020B0503020204020204" pitchFamily="34" charset="-122"/>
                  <a:ea typeface="微软雅黑" panose="020B0503020204020204" pitchFamily="34" charset="-122"/>
                </a:rPr>
                <a:t>：付嘉豪</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           </a:t>
              </a:r>
              <a:r>
                <a:rPr lang="zh-CN" altLang="en-US" b="1" dirty="0">
                  <a:solidFill>
                    <a:srgbClr val="3A4660"/>
                  </a:solidFill>
                  <a:latin typeface="微软雅黑" panose="020B0503020204020204" pitchFamily="34" charset="-122"/>
                  <a:ea typeface="微软雅黑" panose="020B0503020204020204" pitchFamily="34" charset="-122"/>
                </a:rPr>
                <a:t>指导老师</a:t>
              </a:r>
              <a:r>
                <a:rPr lang="zh-CN" altLang="en-US" dirty="0">
                  <a:solidFill>
                    <a:srgbClr val="3A4660"/>
                  </a:solidFill>
                  <a:latin typeface="微软雅黑" panose="020B0503020204020204" pitchFamily="34" charset="-122"/>
                  <a:ea typeface="微软雅黑" panose="020B0503020204020204" pitchFamily="34" charset="-122"/>
                </a:rPr>
                <a:t>：余</a:t>
              </a:r>
              <a:r>
                <a:rPr lang="zh-CN" altLang="en-US" dirty="0">
                  <a:solidFill>
                    <a:srgbClr val="3A4660"/>
                  </a:solidFill>
                  <a:latin typeface="微软雅黑" panose="020B0503020204020204" pitchFamily="34" charset="-122"/>
                  <a:ea typeface="微软雅黑" panose="020B0503020204020204" pitchFamily="34" charset="-122"/>
                </a:rPr>
                <a:t>银峰</a:t>
              </a:r>
              <a:endParaRPr lang="zh-CN" altLang="en-US" dirty="0">
                <a:solidFill>
                  <a:srgbClr val="3A4660"/>
                </a:solidFill>
                <a:latin typeface="微软雅黑" panose="020B0503020204020204" pitchFamily="34" charset="-122"/>
                <a:ea typeface="微软雅黑" panose="020B0503020204020204" pitchFamily="34" charset="-122"/>
              </a:endParaRPr>
            </a:p>
          </p:txBody>
        </p:sp>
        <p:grpSp>
          <p:nvGrpSpPr>
            <p:cNvPr id="12" name="组合 11"/>
            <p:cNvGrpSpPr/>
            <p:nvPr/>
          </p:nvGrpSpPr>
          <p:grpSpPr>
            <a:xfrm>
              <a:off x="3779912" y="4210339"/>
              <a:ext cx="198097" cy="265004"/>
              <a:chOff x="5823704" y="503688"/>
              <a:chExt cx="198097" cy="265004"/>
            </a:xfrm>
            <a:solidFill>
              <a:srgbClr val="3A4660"/>
            </a:solidFill>
          </p:grpSpPr>
          <p:sp>
            <p:nvSpPr>
              <p:cNvPr id="13" name="Oval 33"/>
              <p:cNvSpPr>
                <a:spLocks noChangeArrowheads="1"/>
              </p:cNvSpPr>
              <p:nvPr/>
            </p:nvSpPr>
            <p:spPr bwMode="auto">
              <a:xfrm>
                <a:off x="5872244" y="503688"/>
                <a:ext cx="101016" cy="107576"/>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34"/>
              <p:cNvSpPr/>
              <p:nvPr/>
            </p:nvSpPr>
            <p:spPr bwMode="auto">
              <a:xfrm>
                <a:off x="5823704" y="616511"/>
                <a:ext cx="198097" cy="152181"/>
              </a:xfrm>
              <a:custGeom>
                <a:avLst/>
                <a:gdLst>
                  <a:gd name="T0" fmla="*/ 28 w 37"/>
                  <a:gd name="T1" fmla="*/ 0 h 28"/>
                  <a:gd name="T2" fmla="*/ 19 w 37"/>
                  <a:gd name="T3" fmla="*/ 11 h 28"/>
                  <a:gd name="T4" fmla="*/ 9 w 37"/>
                  <a:gd name="T5" fmla="*/ 0 h 28"/>
                  <a:gd name="T6" fmla="*/ 0 w 37"/>
                  <a:gd name="T7" fmla="*/ 18 h 28"/>
                  <a:gd name="T8" fmla="*/ 1 w 37"/>
                  <a:gd name="T9" fmla="*/ 26 h 28"/>
                  <a:gd name="T10" fmla="*/ 19 w 37"/>
                  <a:gd name="T11" fmla="*/ 28 h 28"/>
                  <a:gd name="T12" fmla="*/ 36 w 37"/>
                  <a:gd name="T13" fmla="*/ 26 h 28"/>
                  <a:gd name="T14" fmla="*/ 37 w 37"/>
                  <a:gd name="T15" fmla="*/ 18 h 28"/>
                  <a:gd name="T16" fmla="*/ 28 w 37"/>
                  <a:gd name="T1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28">
                    <a:moveTo>
                      <a:pt x="28" y="0"/>
                    </a:moveTo>
                    <a:cubicBezTo>
                      <a:pt x="19" y="11"/>
                      <a:pt x="19" y="11"/>
                      <a:pt x="19" y="11"/>
                    </a:cubicBezTo>
                    <a:cubicBezTo>
                      <a:pt x="9" y="0"/>
                      <a:pt x="9" y="0"/>
                      <a:pt x="9" y="0"/>
                    </a:cubicBezTo>
                    <a:cubicBezTo>
                      <a:pt x="4" y="4"/>
                      <a:pt x="0" y="11"/>
                      <a:pt x="0" y="18"/>
                    </a:cubicBezTo>
                    <a:cubicBezTo>
                      <a:pt x="0" y="21"/>
                      <a:pt x="1" y="23"/>
                      <a:pt x="1" y="26"/>
                    </a:cubicBezTo>
                    <a:cubicBezTo>
                      <a:pt x="7" y="27"/>
                      <a:pt x="12" y="28"/>
                      <a:pt x="19" y="28"/>
                    </a:cubicBezTo>
                    <a:cubicBezTo>
                      <a:pt x="25" y="28"/>
                      <a:pt x="31" y="27"/>
                      <a:pt x="36" y="26"/>
                    </a:cubicBezTo>
                    <a:cubicBezTo>
                      <a:pt x="37" y="23"/>
                      <a:pt x="37" y="21"/>
                      <a:pt x="37" y="18"/>
                    </a:cubicBezTo>
                    <a:cubicBezTo>
                      <a:pt x="37" y="11"/>
                      <a:pt x="33" y="4"/>
                      <a:pt x="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15" name="Freeform 504"/>
            <p:cNvSpPr>
              <a:spLocks noEditPoints="1"/>
            </p:cNvSpPr>
            <p:nvPr/>
          </p:nvSpPr>
          <p:spPr bwMode="auto">
            <a:xfrm>
              <a:off x="6076507" y="4210339"/>
              <a:ext cx="233967" cy="265004"/>
            </a:xfrm>
            <a:custGeom>
              <a:avLst/>
              <a:gdLst>
                <a:gd name="T0" fmla="*/ 25 w 255"/>
                <a:gd name="T1" fmla="*/ 19 h 288"/>
                <a:gd name="T2" fmla="*/ 0 w 255"/>
                <a:gd name="T3" fmla="*/ 35 h 288"/>
                <a:gd name="T4" fmla="*/ 25 w 255"/>
                <a:gd name="T5" fmla="*/ 51 h 288"/>
                <a:gd name="T6" fmla="*/ 15 w 255"/>
                <a:gd name="T7" fmla="*/ 62 h 288"/>
                <a:gd name="T8" fmla="*/ 15 w 255"/>
                <a:gd name="T9" fmla="*/ 95 h 288"/>
                <a:gd name="T10" fmla="*/ 25 w 255"/>
                <a:gd name="T11" fmla="*/ 106 h 288"/>
                <a:gd name="T12" fmla="*/ 0 w 255"/>
                <a:gd name="T13" fmla="*/ 122 h 288"/>
                <a:gd name="T14" fmla="*/ 25 w 255"/>
                <a:gd name="T15" fmla="*/ 139 h 288"/>
                <a:gd name="T16" fmla="*/ 25 w 255"/>
                <a:gd name="T17" fmla="*/ 146 h 288"/>
                <a:gd name="T18" fmla="*/ 15 w 255"/>
                <a:gd name="T19" fmla="*/ 150 h 288"/>
                <a:gd name="T20" fmla="*/ 15 w 255"/>
                <a:gd name="T21" fmla="*/ 182 h 288"/>
                <a:gd name="T22" fmla="*/ 25 w 255"/>
                <a:gd name="T23" fmla="*/ 193 h 288"/>
                <a:gd name="T24" fmla="*/ 0 w 255"/>
                <a:gd name="T25" fmla="*/ 210 h 288"/>
                <a:gd name="T26" fmla="*/ 25 w 255"/>
                <a:gd name="T27" fmla="*/ 226 h 288"/>
                <a:gd name="T28" fmla="*/ 15 w 255"/>
                <a:gd name="T29" fmla="*/ 237 h 288"/>
                <a:gd name="T30" fmla="*/ 15 w 255"/>
                <a:gd name="T31" fmla="*/ 270 h 288"/>
                <a:gd name="T32" fmla="*/ 25 w 255"/>
                <a:gd name="T33" fmla="*/ 288 h 288"/>
                <a:gd name="T34" fmla="*/ 255 w 255"/>
                <a:gd name="T35" fmla="*/ 146 h 288"/>
                <a:gd name="T36" fmla="*/ 255 w 255"/>
                <a:gd name="T37" fmla="*/ 0 h 288"/>
                <a:gd name="T38" fmla="*/ 41 w 255"/>
                <a:gd name="T39" fmla="*/ 261 h 288"/>
                <a:gd name="T40" fmla="*/ 9 w 255"/>
                <a:gd name="T41" fmla="*/ 253 h 288"/>
                <a:gd name="T42" fmla="*/ 41 w 255"/>
                <a:gd name="T43" fmla="*/ 246 h 288"/>
                <a:gd name="T44" fmla="*/ 41 w 255"/>
                <a:gd name="T45" fmla="*/ 261 h 288"/>
                <a:gd name="T46" fmla="*/ 15 w 255"/>
                <a:gd name="T47" fmla="*/ 217 h 288"/>
                <a:gd name="T48" fmla="*/ 15 w 255"/>
                <a:gd name="T49" fmla="*/ 202 h 288"/>
                <a:gd name="T50" fmla="*/ 48 w 255"/>
                <a:gd name="T51" fmla="*/ 210 h 288"/>
                <a:gd name="T52" fmla="*/ 41 w 255"/>
                <a:gd name="T53" fmla="*/ 174 h 288"/>
                <a:gd name="T54" fmla="*/ 9 w 255"/>
                <a:gd name="T55" fmla="*/ 166 h 288"/>
                <a:gd name="T56" fmla="*/ 41 w 255"/>
                <a:gd name="T57" fmla="*/ 159 h 288"/>
                <a:gd name="T58" fmla="*/ 41 w 255"/>
                <a:gd name="T59" fmla="*/ 174 h 288"/>
                <a:gd name="T60" fmla="*/ 15 w 255"/>
                <a:gd name="T61" fmla="*/ 130 h 288"/>
                <a:gd name="T62" fmla="*/ 15 w 255"/>
                <a:gd name="T63" fmla="*/ 115 h 288"/>
                <a:gd name="T64" fmla="*/ 48 w 255"/>
                <a:gd name="T65" fmla="*/ 122 h 288"/>
                <a:gd name="T66" fmla="*/ 41 w 255"/>
                <a:gd name="T67" fmla="*/ 86 h 288"/>
                <a:gd name="T68" fmla="*/ 9 w 255"/>
                <a:gd name="T69" fmla="*/ 79 h 288"/>
                <a:gd name="T70" fmla="*/ 41 w 255"/>
                <a:gd name="T71" fmla="*/ 71 h 288"/>
                <a:gd name="T72" fmla="*/ 41 w 255"/>
                <a:gd name="T73" fmla="*/ 86 h 288"/>
                <a:gd name="T74" fmla="*/ 15 w 255"/>
                <a:gd name="T75" fmla="*/ 43 h 288"/>
                <a:gd name="T76" fmla="*/ 15 w 255"/>
                <a:gd name="T77" fmla="*/ 28 h 288"/>
                <a:gd name="T78" fmla="*/ 48 w 255"/>
                <a:gd name="T79" fmla="*/ 35 h 288"/>
                <a:gd name="T80" fmla="*/ 214 w 255"/>
                <a:gd name="T81" fmla="*/ 205 h 288"/>
                <a:gd name="T82" fmla="*/ 76 w 255"/>
                <a:gd name="T83" fmla="*/ 191 h 288"/>
                <a:gd name="T84" fmla="*/ 132 w 255"/>
                <a:gd name="T85" fmla="*/ 159 h 288"/>
                <a:gd name="T86" fmla="*/ 118 w 255"/>
                <a:gd name="T87" fmla="*/ 120 h 288"/>
                <a:gd name="T88" fmla="*/ 145 w 255"/>
                <a:gd name="T89" fmla="*/ 85 h 288"/>
                <a:gd name="T90" fmla="*/ 171 w 255"/>
                <a:gd name="T91" fmla="*/ 120 h 288"/>
                <a:gd name="T92" fmla="*/ 157 w 255"/>
                <a:gd name="T93" fmla="*/ 159 h 288"/>
                <a:gd name="T94" fmla="*/ 214 w 255"/>
                <a:gd name="T95" fmla="*/ 191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55" h="288">
                  <a:moveTo>
                    <a:pt x="25" y="0"/>
                  </a:moveTo>
                  <a:cubicBezTo>
                    <a:pt x="25" y="19"/>
                    <a:pt x="25" y="19"/>
                    <a:pt x="25" y="19"/>
                  </a:cubicBezTo>
                  <a:cubicBezTo>
                    <a:pt x="15" y="19"/>
                    <a:pt x="15" y="19"/>
                    <a:pt x="15" y="19"/>
                  </a:cubicBezTo>
                  <a:cubicBezTo>
                    <a:pt x="6" y="19"/>
                    <a:pt x="0" y="25"/>
                    <a:pt x="0" y="35"/>
                  </a:cubicBezTo>
                  <a:cubicBezTo>
                    <a:pt x="0" y="45"/>
                    <a:pt x="6" y="51"/>
                    <a:pt x="15" y="51"/>
                  </a:cubicBezTo>
                  <a:cubicBezTo>
                    <a:pt x="25" y="51"/>
                    <a:pt x="25" y="51"/>
                    <a:pt x="25" y="51"/>
                  </a:cubicBezTo>
                  <a:cubicBezTo>
                    <a:pt x="25" y="62"/>
                    <a:pt x="25" y="62"/>
                    <a:pt x="25" y="62"/>
                  </a:cubicBezTo>
                  <a:cubicBezTo>
                    <a:pt x="15" y="62"/>
                    <a:pt x="15" y="62"/>
                    <a:pt x="15" y="62"/>
                  </a:cubicBezTo>
                  <a:cubicBezTo>
                    <a:pt x="6" y="62"/>
                    <a:pt x="0" y="68"/>
                    <a:pt x="0" y="79"/>
                  </a:cubicBezTo>
                  <a:cubicBezTo>
                    <a:pt x="0" y="89"/>
                    <a:pt x="6" y="95"/>
                    <a:pt x="15" y="95"/>
                  </a:cubicBezTo>
                  <a:cubicBezTo>
                    <a:pt x="25" y="95"/>
                    <a:pt x="25" y="95"/>
                    <a:pt x="25" y="95"/>
                  </a:cubicBezTo>
                  <a:cubicBezTo>
                    <a:pt x="25" y="106"/>
                    <a:pt x="25" y="106"/>
                    <a:pt x="25" y="106"/>
                  </a:cubicBezTo>
                  <a:cubicBezTo>
                    <a:pt x="15" y="106"/>
                    <a:pt x="15" y="106"/>
                    <a:pt x="15" y="106"/>
                  </a:cubicBezTo>
                  <a:cubicBezTo>
                    <a:pt x="6" y="106"/>
                    <a:pt x="0" y="112"/>
                    <a:pt x="0" y="122"/>
                  </a:cubicBezTo>
                  <a:cubicBezTo>
                    <a:pt x="0" y="132"/>
                    <a:pt x="6" y="139"/>
                    <a:pt x="15" y="139"/>
                  </a:cubicBezTo>
                  <a:cubicBezTo>
                    <a:pt x="25" y="139"/>
                    <a:pt x="25" y="139"/>
                    <a:pt x="25" y="139"/>
                  </a:cubicBezTo>
                  <a:cubicBezTo>
                    <a:pt x="25" y="142"/>
                    <a:pt x="25" y="142"/>
                    <a:pt x="25" y="142"/>
                  </a:cubicBezTo>
                  <a:cubicBezTo>
                    <a:pt x="25" y="146"/>
                    <a:pt x="25" y="146"/>
                    <a:pt x="25" y="146"/>
                  </a:cubicBezTo>
                  <a:cubicBezTo>
                    <a:pt x="25" y="150"/>
                    <a:pt x="25" y="150"/>
                    <a:pt x="25" y="150"/>
                  </a:cubicBezTo>
                  <a:cubicBezTo>
                    <a:pt x="15" y="150"/>
                    <a:pt x="15" y="150"/>
                    <a:pt x="15" y="150"/>
                  </a:cubicBezTo>
                  <a:cubicBezTo>
                    <a:pt x="6" y="150"/>
                    <a:pt x="0" y="156"/>
                    <a:pt x="0" y="166"/>
                  </a:cubicBezTo>
                  <a:cubicBezTo>
                    <a:pt x="0" y="176"/>
                    <a:pt x="6" y="182"/>
                    <a:pt x="15" y="182"/>
                  </a:cubicBezTo>
                  <a:cubicBezTo>
                    <a:pt x="25" y="182"/>
                    <a:pt x="25" y="182"/>
                    <a:pt x="25" y="182"/>
                  </a:cubicBezTo>
                  <a:cubicBezTo>
                    <a:pt x="25" y="193"/>
                    <a:pt x="25" y="193"/>
                    <a:pt x="25" y="193"/>
                  </a:cubicBezTo>
                  <a:cubicBezTo>
                    <a:pt x="15" y="193"/>
                    <a:pt x="15" y="193"/>
                    <a:pt x="15" y="193"/>
                  </a:cubicBezTo>
                  <a:cubicBezTo>
                    <a:pt x="6" y="193"/>
                    <a:pt x="0" y="199"/>
                    <a:pt x="0" y="210"/>
                  </a:cubicBezTo>
                  <a:cubicBezTo>
                    <a:pt x="0" y="220"/>
                    <a:pt x="6" y="226"/>
                    <a:pt x="15" y="226"/>
                  </a:cubicBezTo>
                  <a:cubicBezTo>
                    <a:pt x="25" y="226"/>
                    <a:pt x="25" y="226"/>
                    <a:pt x="25" y="226"/>
                  </a:cubicBezTo>
                  <a:cubicBezTo>
                    <a:pt x="25" y="237"/>
                    <a:pt x="25" y="237"/>
                    <a:pt x="25" y="237"/>
                  </a:cubicBezTo>
                  <a:cubicBezTo>
                    <a:pt x="15" y="237"/>
                    <a:pt x="15" y="237"/>
                    <a:pt x="15" y="237"/>
                  </a:cubicBezTo>
                  <a:cubicBezTo>
                    <a:pt x="6" y="237"/>
                    <a:pt x="0" y="243"/>
                    <a:pt x="0" y="253"/>
                  </a:cubicBezTo>
                  <a:cubicBezTo>
                    <a:pt x="0" y="263"/>
                    <a:pt x="6" y="270"/>
                    <a:pt x="15" y="270"/>
                  </a:cubicBezTo>
                  <a:cubicBezTo>
                    <a:pt x="25" y="270"/>
                    <a:pt x="25" y="270"/>
                    <a:pt x="25" y="270"/>
                  </a:cubicBezTo>
                  <a:cubicBezTo>
                    <a:pt x="25" y="288"/>
                    <a:pt x="25" y="288"/>
                    <a:pt x="25" y="288"/>
                  </a:cubicBezTo>
                  <a:cubicBezTo>
                    <a:pt x="255" y="288"/>
                    <a:pt x="255" y="288"/>
                    <a:pt x="255" y="288"/>
                  </a:cubicBezTo>
                  <a:cubicBezTo>
                    <a:pt x="255" y="146"/>
                    <a:pt x="255" y="146"/>
                    <a:pt x="255" y="146"/>
                  </a:cubicBezTo>
                  <a:cubicBezTo>
                    <a:pt x="255" y="142"/>
                    <a:pt x="255" y="142"/>
                    <a:pt x="255" y="142"/>
                  </a:cubicBezTo>
                  <a:cubicBezTo>
                    <a:pt x="255" y="0"/>
                    <a:pt x="255" y="0"/>
                    <a:pt x="255" y="0"/>
                  </a:cubicBezTo>
                  <a:lnTo>
                    <a:pt x="25" y="0"/>
                  </a:lnTo>
                  <a:close/>
                  <a:moveTo>
                    <a:pt x="41" y="261"/>
                  </a:moveTo>
                  <a:cubicBezTo>
                    <a:pt x="15" y="261"/>
                    <a:pt x="15" y="261"/>
                    <a:pt x="15" y="261"/>
                  </a:cubicBezTo>
                  <a:cubicBezTo>
                    <a:pt x="11" y="261"/>
                    <a:pt x="9" y="259"/>
                    <a:pt x="9" y="253"/>
                  </a:cubicBezTo>
                  <a:cubicBezTo>
                    <a:pt x="9" y="248"/>
                    <a:pt x="11" y="246"/>
                    <a:pt x="15" y="246"/>
                  </a:cubicBezTo>
                  <a:cubicBezTo>
                    <a:pt x="41" y="246"/>
                    <a:pt x="41" y="246"/>
                    <a:pt x="41" y="246"/>
                  </a:cubicBezTo>
                  <a:cubicBezTo>
                    <a:pt x="46" y="246"/>
                    <a:pt x="48" y="248"/>
                    <a:pt x="48" y="253"/>
                  </a:cubicBezTo>
                  <a:cubicBezTo>
                    <a:pt x="48" y="259"/>
                    <a:pt x="46" y="261"/>
                    <a:pt x="41" y="261"/>
                  </a:cubicBezTo>
                  <a:close/>
                  <a:moveTo>
                    <a:pt x="41" y="217"/>
                  </a:moveTo>
                  <a:cubicBezTo>
                    <a:pt x="15" y="217"/>
                    <a:pt x="15" y="217"/>
                    <a:pt x="15" y="217"/>
                  </a:cubicBezTo>
                  <a:cubicBezTo>
                    <a:pt x="11" y="217"/>
                    <a:pt x="9" y="215"/>
                    <a:pt x="9" y="210"/>
                  </a:cubicBezTo>
                  <a:cubicBezTo>
                    <a:pt x="9" y="204"/>
                    <a:pt x="11" y="202"/>
                    <a:pt x="15" y="202"/>
                  </a:cubicBezTo>
                  <a:cubicBezTo>
                    <a:pt x="41" y="202"/>
                    <a:pt x="41" y="202"/>
                    <a:pt x="41" y="202"/>
                  </a:cubicBezTo>
                  <a:cubicBezTo>
                    <a:pt x="46" y="202"/>
                    <a:pt x="48" y="204"/>
                    <a:pt x="48" y="210"/>
                  </a:cubicBezTo>
                  <a:cubicBezTo>
                    <a:pt x="48" y="215"/>
                    <a:pt x="46" y="217"/>
                    <a:pt x="41" y="217"/>
                  </a:cubicBezTo>
                  <a:close/>
                  <a:moveTo>
                    <a:pt x="41" y="174"/>
                  </a:moveTo>
                  <a:cubicBezTo>
                    <a:pt x="15" y="174"/>
                    <a:pt x="15" y="174"/>
                    <a:pt x="15" y="174"/>
                  </a:cubicBezTo>
                  <a:cubicBezTo>
                    <a:pt x="11" y="174"/>
                    <a:pt x="9" y="171"/>
                    <a:pt x="9" y="166"/>
                  </a:cubicBezTo>
                  <a:cubicBezTo>
                    <a:pt x="9" y="161"/>
                    <a:pt x="11" y="159"/>
                    <a:pt x="15" y="159"/>
                  </a:cubicBezTo>
                  <a:cubicBezTo>
                    <a:pt x="41" y="159"/>
                    <a:pt x="41" y="159"/>
                    <a:pt x="41" y="159"/>
                  </a:cubicBezTo>
                  <a:cubicBezTo>
                    <a:pt x="46" y="159"/>
                    <a:pt x="48" y="161"/>
                    <a:pt x="48" y="166"/>
                  </a:cubicBezTo>
                  <a:cubicBezTo>
                    <a:pt x="48" y="171"/>
                    <a:pt x="46" y="174"/>
                    <a:pt x="41" y="174"/>
                  </a:cubicBezTo>
                  <a:close/>
                  <a:moveTo>
                    <a:pt x="41" y="130"/>
                  </a:moveTo>
                  <a:cubicBezTo>
                    <a:pt x="15" y="130"/>
                    <a:pt x="15" y="130"/>
                    <a:pt x="15" y="130"/>
                  </a:cubicBezTo>
                  <a:cubicBezTo>
                    <a:pt x="11" y="130"/>
                    <a:pt x="9" y="128"/>
                    <a:pt x="9" y="122"/>
                  </a:cubicBezTo>
                  <a:cubicBezTo>
                    <a:pt x="9" y="117"/>
                    <a:pt x="11" y="115"/>
                    <a:pt x="15" y="115"/>
                  </a:cubicBezTo>
                  <a:cubicBezTo>
                    <a:pt x="41" y="115"/>
                    <a:pt x="41" y="115"/>
                    <a:pt x="41" y="115"/>
                  </a:cubicBezTo>
                  <a:cubicBezTo>
                    <a:pt x="46" y="115"/>
                    <a:pt x="48" y="117"/>
                    <a:pt x="48" y="122"/>
                  </a:cubicBezTo>
                  <a:cubicBezTo>
                    <a:pt x="48" y="128"/>
                    <a:pt x="46" y="130"/>
                    <a:pt x="41" y="130"/>
                  </a:cubicBezTo>
                  <a:close/>
                  <a:moveTo>
                    <a:pt x="41" y="86"/>
                  </a:moveTo>
                  <a:cubicBezTo>
                    <a:pt x="15" y="86"/>
                    <a:pt x="15" y="86"/>
                    <a:pt x="15" y="86"/>
                  </a:cubicBezTo>
                  <a:cubicBezTo>
                    <a:pt x="11" y="86"/>
                    <a:pt x="9" y="84"/>
                    <a:pt x="9" y="79"/>
                  </a:cubicBezTo>
                  <a:cubicBezTo>
                    <a:pt x="9" y="73"/>
                    <a:pt x="11" y="71"/>
                    <a:pt x="15" y="71"/>
                  </a:cubicBezTo>
                  <a:cubicBezTo>
                    <a:pt x="41" y="71"/>
                    <a:pt x="41" y="71"/>
                    <a:pt x="41" y="71"/>
                  </a:cubicBezTo>
                  <a:cubicBezTo>
                    <a:pt x="46" y="71"/>
                    <a:pt x="48" y="73"/>
                    <a:pt x="48" y="79"/>
                  </a:cubicBezTo>
                  <a:cubicBezTo>
                    <a:pt x="48" y="84"/>
                    <a:pt x="46" y="86"/>
                    <a:pt x="41" y="86"/>
                  </a:cubicBezTo>
                  <a:close/>
                  <a:moveTo>
                    <a:pt x="41" y="43"/>
                  </a:moveTo>
                  <a:cubicBezTo>
                    <a:pt x="15" y="43"/>
                    <a:pt x="15" y="43"/>
                    <a:pt x="15" y="43"/>
                  </a:cubicBezTo>
                  <a:cubicBezTo>
                    <a:pt x="11" y="43"/>
                    <a:pt x="9" y="40"/>
                    <a:pt x="9" y="35"/>
                  </a:cubicBezTo>
                  <a:cubicBezTo>
                    <a:pt x="9" y="30"/>
                    <a:pt x="11" y="28"/>
                    <a:pt x="15" y="28"/>
                  </a:cubicBezTo>
                  <a:cubicBezTo>
                    <a:pt x="41" y="28"/>
                    <a:pt x="41" y="28"/>
                    <a:pt x="41" y="28"/>
                  </a:cubicBezTo>
                  <a:cubicBezTo>
                    <a:pt x="46" y="28"/>
                    <a:pt x="48" y="30"/>
                    <a:pt x="48" y="35"/>
                  </a:cubicBezTo>
                  <a:cubicBezTo>
                    <a:pt x="48" y="40"/>
                    <a:pt x="46" y="43"/>
                    <a:pt x="41" y="43"/>
                  </a:cubicBezTo>
                  <a:close/>
                  <a:moveTo>
                    <a:pt x="214" y="205"/>
                  </a:moveTo>
                  <a:cubicBezTo>
                    <a:pt x="76" y="205"/>
                    <a:pt x="76" y="205"/>
                    <a:pt x="76" y="205"/>
                  </a:cubicBezTo>
                  <a:cubicBezTo>
                    <a:pt x="76" y="191"/>
                    <a:pt x="76" y="191"/>
                    <a:pt x="76" y="191"/>
                  </a:cubicBezTo>
                  <a:cubicBezTo>
                    <a:pt x="76" y="191"/>
                    <a:pt x="76" y="183"/>
                    <a:pt x="93" y="175"/>
                  </a:cubicBezTo>
                  <a:cubicBezTo>
                    <a:pt x="101" y="172"/>
                    <a:pt x="114" y="162"/>
                    <a:pt x="132" y="159"/>
                  </a:cubicBezTo>
                  <a:cubicBezTo>
                    <a:pt x="127" y="154"/>
                    <a:pt x="124" y="146"/>
                    <a:pt x="120" y="137"/>
                  </a:cubicBezTo>
                  <a:cubicBezTo>
                    <a:pt x="118" y="131"/>
                    <a:pt x="118" y="127"/>
                    <a:pt x="118" y="120"/>
                  </a:cubicBezTo>
                  <a:cubicBezTo>
                    <a:pt x="118" y="115"/>
                    <a:pt x="117" y="108"/>
                    <a:pt x="118" y="103"/>
                  </a:cubicBezTo>
                  <a:cubicBezTo>
                    <a:pt x="122" y="89"/>
                    <a:pt x="133" y="85"/>
                    <a:pt x="145" y="85"/>
                  </a:cubicBezTo>
                  <a:cubicBezTo>
                    <a:pt x="157" y="85"/>
                    <a:pt x="167" y="89"/>
                    <a:pt x="171" y="103"/>
                  </a:cubicBezTo>
                  <a:cubicBezTo>
                    <a:pt x="172" y="108"/>
                    <a:pt x="171" y="115"/>
                    <a:pt x="171" y="120"/>
                  </a:cubicBezTo>
                  <a:cubicBezTo>
                    <a:pt x="171" y="127"/>
                    <a:pt x="171" y="131"/>
                    <a:pt x="169" y="137"/>
                  </a:cubicBezTo>
                  <a:cubicBezTo>
                    <a:pt x="166" y="146"/>
                    <a:pt x="162" y="154"/>
                    <a:pt x="157" y="159"/>
                  </a:cubicBezTo>
                  <a:cubicBezTo>
                    <a:pt x="176" y="162"/>
                    <a:pt x="188" y="171"/>
                    <a:pt x="196" y="175"/>
                  </a:cubicBezTo>
                  <a:cubicBezTo>
                    <a:pt x="214" y="183"/>
                    <a:pt x="214" y="191"/>
                    <a:pt x="214" y="191"/>
                  </a:cubicBezTo>
                  <a:lnTo>
                    <a:pt x="214" y="205"/>
                  </a:lnTo>
                  <a:close/>
                </a:path>
              </a:pathLst>
            </a:custGeom>
            <a:solidFill>
              <a:srgbClr val="3A4660"/>
            </a:solidFill>
            <a:ln>
              <a:noFill/>
            </a:ln>
          </p:spPr>
          <p:txBody>
            <a:bodyPr vert="horz" wrap="square" lIns="91440" tIns="45720" rIns="91440" bIns="45720" numCol="1" anchor="t" anchorCtr="0" compatLnSpc="1"/>
            <a:lstStyle/>
            <a:p>
              <a:endParaRPr lang="zh-CN" altLang="en-US"/>
            </a:p>
          </p:txBody>
        </p:sp>
      </p:grpSp>
      <p:sp>
        <p:nvSpPr>
          <p:cNvPr id="16" name="KSO_Shape"/>
          <p:cNvSpPr>
            <a:spLocks noChangeArrowheads="1"/>
          </p:cNvSpPr>
          <p:nvPr/>
        </p:nvSpPr>
        <p:spPr bwMode="auto">
          <a:xfrm>
            <a:off x="6660232" y="-236562"/>
            <a:ext cx="2624111" cy="1791403"/>
          </a:xfrm>
          <a:custGeom>
            <a:avLst/>
            <a:gdLst>
              <a:gd name="T0" fmla="*/ 844045 w 3931"/>
              <a:gd name="T1" fmla="*/ 356609 h 2392"/>
              <a:gd name="T2" fmla="*/ 561681 w 3931"/>
              <a:gd name="T3" fmla="*/ 235522 h 2392"/>
              <a:gd name="T4" fmla="*/ 243848 w 3931"/>
              <a:gd name="T5" fmla="*/ 356609 h 2392"/>
              <a:gd name="T6" fmla="*/ 155176 w 3931"/>
              <a:gd name="T7" fmla="*/ 319756 h 2392"/>
              <a:gd name="T8" fmla="*/ 155176 w 3931"/>
              <a:gd name="T9" fmla="*/ 428374 h 2392"/>
              <a:gd name="T10" fmla="*/ 179283 w 3931"/>
              <a:gd name="T11" fmla="*/ 461624 h 2392"/>
              <a:gd name="T12" fmla="*/ 154622 w 3931"/>
              <a:gd name="T13" fmla="*/ 494874 h 2392"/>
              <a:gd name="T14" fmla="*/ 180946 w 3931"/>
              <a:gd name="T15" fmla="*/ 611804 h 2392"/>
              <a:gd name="T16" fmla="*/ 103358 w 3931"/>
              <a:gd name="T17" fmla="*/ 611804 h 2392"/>
              <a:gd name="T18" fmla="*/ 129960 w 3931"/>
              <a:gd name="T19" fmla="*/ 494320 h 2392"/>
              <a:gd name="T20" fmla="*/ 108346 w 3931"/>
              <a:gd name="T21" fmla="*/ 461624 h 2392"/>
              <a:gd name="T22" fmla="*/ 129128 w 3931"/>
              <a:gd name="T23" fmla="*/ 429205 h 2392"/>
              <a:gd name="T24" fmla="*/ 129128 w 3931"/>
              <a:gd name="T25" fmla="*/ 308950 h 2392"/>
              <a:gd name="T26" fmla="*/ 0 w 3931"/>
              <a:gd name="T27" fmla="*/ 254918 h 2392"/>
              <a:gd name="T28" fmla="*/ 568054 w 3931"/>
              <a:gd name="T29" fmla="*/ 0 h 2392"/>
              <a:gd name="T30" fmla="*/ 1089278 w 3931"/>
              <a:gd name="T31" fmla="*/ 258243 h 2392"/>
              <a:gd name="T32" fmla="*/ 844045 w 3931"/>
              <a:gd name="T33" fmla="*/ 356609 h 2392"/>
              <a:gd name="T34" fmla="*/ 555307 w 3931"/>
              <a:gd name="T35" fmla="*/ 297035 h 2392"/>
              <a:gd name="T36" fmla="*/ 811624 w 3931"/>
              <a:gd name="T37" fmla="*/ 384040 h 2392"/>
              <a:gd name="T38" fmla="*/ 811624 w 3931"/>
              <a:gd name="T39" fmla="*/ 594902 h 2392"/>
              <a:gd name="T40" fmla="*/ 542284 w 3931"/>
              <a:gd name="T41" fmla="*/ 662788 h 2392"/>
              <a:gd name="T42" fmla="*/ 304532 w 3931"/>
              <a:gd name="T43" fmla="*/ 594902 h 2392"/>
              <a:gd name="T44" fmla="*/ 304532 w 3931"/>
              <a:gd name="T45" fmla="*/ 384040 h 2392"/>
              <a:gd name="T46" fmla="*/ 555307 w 3931"/>
              <a:gd name="T47" fmla="*/ 297035 h 2392"/>
              <a:gd name="T48" fmla="*/ 551982 w 3931"/>
              <a:gd name="T49" fmla="*/ 623996 h 2392"/>
              <a:gd name="T50" fmla="*/ 758698 w 3931"/>
              <a:gd name="T51" fmla="*/ 572458 h 2392"/>
              <a:gd name="T52" fmla="*/ 551982 w 3931"/>
              <a:gd name="T53" fmla="*/ 520643 h 2392"/>
              <a:gd name="T54" fmla="*/ 345543 w 3931"/>
              <a:gd name="T55" fmla="*/ 572458 h 2392"/>
              <a:gd name="T56" fmla="*/ 551982 w 3931"/>
              <a:gd name="T57" fmla="*/ 623996 h 2392"/>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3931" h="2392">
                <a:moveTo>
                  <a:pt x="3046" y="1287"/>
                </a:moveTo>
                <a:cubicBezTo>
                  <a:pt x="3046" y="1287"/>
                  <a:pt x="2618" y="850"/>
                  <a:pt x="2027" y="850"/>
                </a:cubicBezTo>
                <a:cubicBezTo>
                  <a:pt x="1450" y="850"/>
                  <a:pt x="880" y="1287"/>
                  <a:pt x="880" y="1287"/>
                </a:cubicBezTo>
                <a:cubicBezTo>
                  <a:pt x="560" y="1154"/>
                  <a:pt x="560" y="1154"/>
                  <a:pt x="560" y="1154"/>
                </a:cubicBezTo>
                <a:cubicBezTo>
                  <a:pt x="560" y="1546"/>
                  <a:pt x="560" y="1546"/>
                  <a:pt x="560" y="1546"/>
                </a:cubicBezTo>
                <a:cubicBezTo>
                  <a:pt x="610" y="1563"/>
                  <a:pt x="647" y="1610"/>
                  <a:pt x="647" y="1666"/>
                </a:cubicBezTo>
                <a:cubicBezTo>
                  <a:pt x="647" y="1723"/>
                  <a:pt x="609" y="1769"/>
                  <a:pt x="558" y="1786"/>
                </a:cubicBezTo>
                <a:cubicBezTo>
                  <a:pt x="653" y="2208"/>
                  <a:pt x="653" y="2208"/>
                  <a:pt x="653" y="2208"/>
                </a:cubicBezTo>
                <a:cubicBezTo>
                  <a:pt x="373" y="2208"/>
                  <a:pt x="373" y="2208"/>
                  <a:pt x="373" y="2208"/>
                </a:cubicBezTo>
                <a:cubicBezTo>
                  <a:pt x="469" y="1784"/>
                  <a:pt x="469" y="1784"/>
                  <a:pt x="469" y="1784"/>
                </a:cubicBezTo>
                <a:cubicBezTo>
                  <a:pt x="423" y="1764"/>
                  <a:pt x="391" y="1719"/>
                  <a:pt x="391" y="1666"/>
                </a:cubicBezTo>
                <a:cubicBezTo>
                  <a:pt x="391" y="1614"/>
                  <a:pt x="422" y="1570"/>
                  <a:pt x="466" y="1549"/>
                </a:cubicBezTo>
                <a:cubicBezTo>
                  <a:pt x="466" y="1115"/>
                  <a:pt x="466" y="1115"/>
                  <a:pt x="466" y="1115"/>
                </a:cubicBezTo>
                <a:cubicBezTo>
                  <a:pt x="0" y="920"/>
                  <a:pt x="0" y="920"/>
                  <a:pt x="0" y="920"/>
                </a:cubicBezTo>
                <a:cubicBezTo>
                  <a:pt x="2050" y="0"/>
                  <a:pt x="2050" y="0"/>
                  <a:pt x="2050" y="0"/>
                </a:cubicBezTo>
                <a:cubicBezTo>
                  <a:pt x="3931" y="932"/>
                  <a:pt x="3931" y="932"/>
                  <a:pt x="3931" y="932"/>
                </a:cubicBezTo>
                <a:lnTo>
                  <a:pt x="3046" y="1287"/>
                </a:lnTo>
                <a:close/>
                <a:moveTo>
                  <a:pt x="2004" y="1072"/>
                </a:moveTo>
                <a:cubicBezTo>
                  <a:pt x="2598" y="1072"/>
                  <a:pt x="2929" y="1386"/>
                  <a:pt x="2929" y="1386"/>
                </a:cubicBezTo>
                <a:cubicBezTo>
                  <a:pt x="2929" y="2147"/>
                  <a:pt x="2929" y="2147"/>
                  <a:pt x="2929" y="2147"/>
                </a:cubicBezTo>
                <a:cubicBezTo>
                  <a:pt x="2929" y="2147"/>
                  <a:pt x="2586" y="2392"/>
                  <a:pt x="1957" y="2392"/>
                </a:cubicBezTo>
                <a:cubicBezTo>
                  <a:pt x="1328" y="2392"/>
                  <a:pt x="1099" y="2147"/>
                  <a:pt x="1099" y="2147"/>
                </a:cubicBezTo>
                <a:cubicBezTo>
                  <a:pt x="1099" y="1386"/>
                  <a:pt x="1099" y="1386"/>
                  <a:pt x="1099" y="1386"/>
                </a:cubicBezTo>
                <a:cubicBezTo>
                  <a:pt x="1099" y="1386"/>
                  <a:pt x="1410" y="1072"/>
                  <a:pt x="2004" y="1072"/>
                </a:cubicBezTo>
                <a:close/>
                <a:moveTo>
                  <a:pt x="1992" y="2252"/>
                </a:moveTo>
                <a:cubicBezTo>
                  <a:pt x="2404" y="2252"/>
                  <a:pt x="2738" y="2168"/>
                  <a:pt x="2738" y="2066"/>
                </a:cubicBezTo>
                <a:cubicBezTo>
                  <a:pt x="2738" y="1963"/>
                  <a:pt x="2404" y="1879"/>
                  <a:pt x="1992" y="1879"/>
                </a:cubicBezTo>
                <a:cubicBezTo>
                  <a:pt x="1581" y="1879"/>
                  <a:pt x="1247" y="1963"/>
                  <a:pt x="1247" y="2066"/>
                </a:cubicBezTo>
                <a:cubicBezTo>
                  <a:pt x="1247" y="2168"/>
                  <a:pt x="1581" y="2252"/>
                  <a:pt x="1992" y="2252"/>
                </a:cubicBezTo>
                <a:close/>
              </a:path>
            </a:pathLst>
          </a:custGeom>
          <a:solidFill>
            <a:schemeClr val="bg1">
              <a:alpha val="6000"/>
            </a:schemeClr>
          </a:solidFill>
          <a:ln>
            <a:noFill/>
          </a:ln>
        </p:spPr>
        <p:txBody>
          <a:bodyPr anchor="ctr" anchorCtr="1"/>
          <a:lstStyle/>
          <a:p>
            <a:endParaRPr lang="zh-CN" altLang="en-US"/>
          </a:p>
        </p:txBody>
      </p:sp>
      <p:pic>
        <p:nvPicPr>
          <p:cNvPr id="3" name="图片 2"/>
          <p:cNvPicPr>
            <a:picLocks noChangeAspect="1"/>
          </p:cNvPicPr>
          <p:nvPr/>
        </p:nvPicPr>
        <p:blipFill>
          <a:blip r:embed="rId1">
            <a:biLevel thresh="50000"/>
            <a:extLst>
              <a:ext uri="{BEBA8EAE-BF5A-486C-A8C5-ECC9F3942E4B}">
                <a14:imgProps xmlns:a14="http://schemas.microsoft.com/office/drawing/2010/main">
                  <a14:imgLayer r:embed="rId2">
                    <a14:imgEffect>
                      <a14:artisticCrisscrossEtching trans="75000"/>
                    </a14:imgEffect>
                    <a14:imgEffect>
                      <a14:brightnessContrast bright="100000" contrast="100000"/>
                    </a14:imgEffect>
                    <a14:imgEffect>
                      <a14:sharpenSoften amount="100000"/>
                    </a14:imgEffect>
                  </a14:imgLayer>
                </a14:imgProps>
              </a:ext>
              <a:ext uri="{28A0092B-C50C-407E-A947-70E740481C1C}">
                <a14:useLocalDpi xmlns:a14="http://schemas.microsoft.com/office/drawing/2010/main" val="0"/>
              </a:ext>
            </a:extLst>
          </a:blip>
          <a:stretch>
            <a:fillRect/>
          </a:stretch>
        </p:blipFill>
        <p:spPr>
          <a:xfrm>
            <a:off x="738200" y="411510"/>
            <a:ext cx="2661353" cy="746357"/>
          </a:xfrm>
          <a:prstGeom prst="rect">
            <a:avLst/>
          </a:prstGeom>
          <a:noFill/>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209641"/>
            <a:ext cx="9144000" cy="5013153"/>
            <a:chOff x="-1" y="209641"/>
            <a:chExt cx="9144000" cy="5013153"/>
          </a:xfrm>
        </p:grpSpPr>
        <p:grpSp>
          <p:nvGrpSpPr>
            <p:cNvPr id="20" name="组合 19"/>
            <p:cNvGrpSpPr/>
            <p:nvPr/>
          </p:nvGrpSpPr>
          <p:grpSpPr>
            <a:xfrm>
              <a:off x="-1" y="231258"/>
              <a:ext cx="9144000" cy="4991536"/>
              <a:chOff x="-1" y="231258"/>
              <a:chExt cx="9144000" cy="4991536"/>
            </a:xfrm>
          </p:grpSpPr>
          <p:grpSp>
            <p:nvGrpSpPr>
              <p:cNvPr id="19" name="组合 18"/>
              <p:cNvGrpSpPr/>
              <p:nvPr/>
            </p:nvGrpSpPr>
            <p:grpSpPr>
              <a:xfrm>
                <a:off x="-1" y="231258"/>
                <a:ext cx="1043608" cy="349894"/>
                <a:chOff x="-1" y="231258"/>
                <a:chExt cx="1043608" cy="349894"/>
              </a:xfrm>
            </p:grpSpPr>
            <p:sp>
              <p:nvSpPr>
                <p:cNvPr id="2" name="矩形 1"/>
                <p:cNvSpPr/>
                <p:nvPr/>
              </p:nvSpPr>
              <p:spPr>
                <a:xfrm>
                  <a:off x="67562" y="231258"/>
                  <a:ext cx="976045" cy="349894"/>
                </a:xfrm>
                <a:prstGeom prst="rect">
                  <a:avLst/>
                </a:prstGeom>
                <a:solidFill>
                  <a:srgbClr val="3A466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矩形 2"/>
                <p:cNvSpPr/>
                <p:nvPr/>
              </p:nvSpPr>
              <p:spPr>
                <a:xfrm>
                  <a:off x="-1" y="231258"/>
                  <a:ext cx="971601" cy="349894"/>
                </a:xfrm>
                <a:prstGeom prst="rect">
                  <a:avLst/>
                </a:prstGeom>
                <a:solidFill>
                  <a:srgbClr val="3A46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矩形 3"/>
              <p:cNvSpPr/>
              <p:nvPr/>
            </p:nvSpPr>
            <p:spPr>
              <a:xfrm>
                <a:off x="1188084" y="267453"/>
                <a:ext cx="1503045" cy="328930"/>
              </a:xfrm>
              <a:prstGeom prst="rect">
                <a:avLst/>
              </a:prstGeom>
            </p:spPr>
            <p:txBody>
              <a:bodyPr wrap="square" lIns="68580" tIns="34290" rIns="68580" bIns="34290">
                <a:noAutofit/>
              </a:bodyPr>
              <a:lstStyle/>
              <a:p>
                <a:r>
                  <a:rPr lang="en-US" altLang="zh-CN" sz="1600" dirty="0">
                    <a:solidFill>
                      <a:srgbClr val="961E19"/>
                    </a:solidFill>
                    <a:latin typeface="微软雅黑" panose="020B0503020204020204" pitchFamily="34" charset="-122"/>
                    <a:ea typeface="微软雅黑" panose="020B0503020204020204" pitchFamily="34" charset="-122"/>
                  </a:rPr>
                  <a:t> TGRS 2023</a:t>
                </a:r>
                <a:endParaRPr lang="en-US" altLang="zh-CN" sz="1600" dirty="0">
                  <a:solidFill>
                    <a:srgbClr val="961E19"/>
                  </a:solidFill>
                  <a:latin typeface="微软雅黑" panose="020B0503020204020204" pitchFamily="34" charset="-122"/>
                  <a:ea typeface="微软雅黑" panose="020B0503020204020204" pitchFamily="34" charset="-122"/>
                </a:endParaRPr>
              </a:p>
            </p:txBody>
          </p:sp>
          <p:sp>
            <p:nvSpPr>
              <p:cNvPr id="16" name="矩形 15"/>
              <p:cNvSpPr/>
              <p:nvPr/>
            </p:nvSpPr>
            <p:spPr>
              <a:xfrm>
                <a:off x="-1" y="4955300"/>
                <a:ext cx="9144000" cy="195486"/>
              </a:xfrm>
              <a:prstGeom prst="rect">
                <a:avLst/>
              </a:prstGeom>
              <a:solidFill>
                <a:srgbClr val="3A466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1" y="5034595"/>
                <a:ext cx="9144000" cy="188199"/>
              </a:xfrm>
              <a:prstGeom prst="rect">
                <a:avLst/>
              </a:prstGeom>
              <a:solidFill>
                <a:srgbClr val="3A46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5" name="组合 24"/>
            <p:cNvGrpSpPr/>
            <p:nvPr/>
          </p:nvGrpSpPr>
          <p:grpSpPr>
            <a:xfrm>
              <a:off x="7308304" y="209641"/>
              <a:ext cx="1629113" cy="460866"/>
              <a:chOff x="4046688" y="3391"/>
              <a:chExt cx="2856080" cy="818600"/>
            </a:xfrm>
          </p:grpSpPr>
          <p:pic>
            <p:nvPicPr>
              <p:cNvPr id="23" name="图片 22"/>
              <p:cNvPicPr>
                <a:picLocks noChangeAspect="1"/>
              </p:cNvPicPr>
              <p:nvPr/>
            </p:nvPicPr>
            <p:blipFill>
              <a:blip r:embed="rId1"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084168" y="3391"/>
                <a:ext cx="818600" cy="818600"/>
              </a:xfrm>
              <a:prstGeom prst="rect">
                <a:avLst/>
              </a:prstGeom>
              <a:pattFill prst="pct10">
                <a:fgClr>
                  <a:schemeClr val="tx2"/>
                </a:fgClr>
                <a:bgClr>
                  <a:schemeClr val="bg1"/>
                </a:bgClr>
              </a:pattFill>
            </p:spPr>
          </p:pic>
          <p:pic>
            <p:nvPicPr>
              <p:cNvPr id="24" name="图片 23"/>
              <p:cNvPicPr>
                <a:picLocks noChangeAspect="1"/>
              </p:cNvPicPr>
              <p:nvPr/>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046688" y="54977"/>
                <a:ext cx="2036151" cy="649109"/>
              </a:xfrm>
              <a:prstGeom prst="rect">
                <a:avLst/>
              </a:prstGeom>
            </p:spPr>
          </p:pic>
        </p:grpSp>
      </p:grpSp>
      <p:pic>
        <p:nvPicPr>
          <p:cNvPr id="6" name="图片 5"/>
          <p:cNvPicPr>
            <a:picLocks noChangeAspect="1"/>
          </p:cNvPicPr>
          <p:nvPr>
            <p:custDataLst>
              <p:tags r:id="rId3"/>
            </p:custDataLst>
          </p:nvPr>
        </p:nvPicPr>
        <p:blipFill>
          <a:blip r:embed="rId4"/>
          <a:stretch>
            <a:fillRect/>
          </a:stretch>
        </p:blipFill>
        <p:spPr>
          <a:xfrm>
            <a:off x="0" y="1546860"/>
            <a:ext cx="9144000" cy="204978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209641"/>
            <a:ext cx="9144000" cy="5013153"/>
            <a:chOff x="-1" y="209641"/>
            <a:chExt cx="9144000" cy="5013153"/>
          </a:xfrm>
        </p:grpSpPr>
        <p:grpSp>
          <p:nvGrpSpPr>
            <p:cNvPr id="20" name="组合 19"/>
            <p:cNvGrpSpPr/>
            <p:nvPr/>
          </p:nvGrpSpPr>
          <p:grpSpPr>
            <a:xfrm>
              <a:off x="-1" y="231258"/>
              <a:ext cx="9144000" cy="4991536"/>
              <a:chOff x="-1" y="231258"/>
              <a:chExt cx="9144000" cy="4991536"/>
            </a:xfrm>
          </p:grpSpPr>
          <p:grpSp>
            <p:nvGrpSpPr>
              <p:cNvPr id="19" name="组合 18"/>
              <p:cNvGrpSpPr/>
              <p:nvPr/>
            </p:nvGrpSpPr>
            <p:grpSpPr>
              <a:xfrm>
                <a:off x="-1" y="231258"/>
                <a:ext cx="1043608" cy="349894"/>
                <a:chOff x="-1" y="231258"/>
                <a:chExt cx="1043608" cy="349894"/>
              </a:xfrm>
            </p:grpSpPr>
            <p:sp>
              <p:nvSpPr>
                <p:cNvPr id="2" name="矩形 1"/>
                <p:cNvSpPr/>
                <p:nvPr/>
              </p:nvSpPr>
              <p:spPr>
                <a:xfrm>
                  <a:off x="67562" y="231258"/>
                  <a:ext cx="976045" cy="349894"/>
                </a:xfrm>
                <a:prstGeom prst="rect">
                  <a:avLst/>
                </a:prstGeom>
                <a:solidFill>
                  <a:srgbClr val="3A466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矩形 2"/>
                <p:cNvSpPr/>
                <p:nvPr/>
              </p:nvSpPr>
              <p:spPr>
                <a:xfrm>
                  <a:off x="-1" y="231258"/>
                  <a:ext cx="971601" cy="349894"/>
                </a:xfrm>
                <a:prstGeom prst="rect">
                  <a:avLst/>
                </a:prstGeom>
                <a:solidFill>
                  <a:srgbClr val="3A46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6" name="矩形 15"/>
              <p:cNvSpPr/>
              <p:nvPr/>
            </p:nvSpPr>
            <p:spPr>
              <a:xfrm>
                <a:off x="-1" y="4955300"/>
                <a:ext cx="9144000" cy="195486"/>
              </a:xfrm>
              <a:prstGeom prst="rect">
                <a:avLst/>
              </a:prstGeom>
              <a:solidFill>
                <a:srgbClr val="3A466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1" y="5034595"/>
                <a:ext cx="9144000" cy="188199"/>
              </a:xfrm>
              <a:prstGeom prst="rect">
                <a:avLst/>
              </a:prstGeom>
              <a:solidFill>
                <a:srgbClr val="3A46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5" name="组合 24"/>
            <p:cNvGrpSpPr/>
            <p:nvPr/>
          </p:nvGrpSpPr>
          <p:grpSpPr>
            <a:xfrm>
              <a:off x="7308304" y="209641"/>
              <a:ext cx="1629113" cy="460866"/>
              <a:chOff x="4046688" y="3391"/>
              <a:chExt cx="2856080" cy="818600"/>
            </a:xfrm>
          </p:grpSpPr>
          <p:pic>
            <p:nvPicPr>
              <p:cNvPr id="23" name="图片 22"/>
              <p:cNvPicPr>
                <a:picLocks noChangeAspect="1"/>
              </p:cNvPicPr>
              <p:nvPr/>
            </p:nvPicPr>
            <p:blipFill>
              <a:blip r:embed="rId1"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084168" y="3391"/>
                <a:ext cx="818600" cy="818600"/>
              </a:xfrm>
              <a:prstGeom prst="rect">
                <a:avLst/>
              </a:prstGeom>
              <a:pattFill prst="pct10">
                <a:fgClr>
                  <a:schemeClr val="tx2"/>
                </a:fgClr>
                <a:bgClr>
                  <a:schemeClr val="bg1"/>
                </a:bgClr>
              </a:pattFill>
            </p:spPr>
          </p:pic>
          <p:pic>
            <p:nvPicPr>
              <p:cNvPr id="24" name="图片 23"/>
              <p:cNvPicPr>
                <a:picLocks noChangeAspect="1"/>
              </p:cNvPicPr>
              <p:nvPr/>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046688" y="54977"/>
                <a:ext cx="2036151" cy="649109"/>
              </a:xfrm>
              <a:prstGeom prst="rect">
                <a:avLst/>
              </a:prstGeom>
            </p:spPr>
          </p:pic>
        </p:grpSp>
      </p:grpSp>
      <p:sp>
        <p:nvSpPr>
          <p:cNvPr id="5" name="文本框 4"/>
          <p:cNvSpPr txBox="1"/>
          <p:nvPr/>
        </p:nvSpPr>
        <p:spPr>
          <a:xfrm>
            <a:off x="683260" y="857250"/>
            <a:ext cx="7787005" cy="3766185"/>
          </a:xfrm>
          <a:prstGeom prst="rect">
            <a:avLst/>
          </a:prstGeom>
          <a:noFill/>
        </p:spPr>
        <p:txBody>
          <a:bodyPr wrap="square" rtlCol="0" anchor="t">
            <a:noAutofit/>
          </a:bodyPr>
          <a:p>
            <a:pPr indent="508000" fontAlgn="auto">
              <a:extLst>
                <a:ext uri="{35155182-B16C-46BC-9424-99874614C6A1}">
                  <wpsdc:indentchars xmlns:wpsdc="http://www.wps.cn/officeDocument/2017/drawingmlCustomData" val="200" checksum="282533468"/>
                </a:ext>
              </a:extLst>
            </a:pPr>
            <a:r>
              <a:rPr lang="zh-CN" altLang="en-US" sz="2000"/>
              <a:t>研究</a:t>
            </a:r>
            <a:r>
              <a:rPr lang="zh-CN" altLang="en-US" sz="2000"/>
              <a:t>背景：</a:t>
            </a:r>
            <a:endParaRPr lang="zh-CN" altLang="en-US" sz="2000"/>
          </a:p>
          <a:p>
            <a:pPr indent="355600" fontAlgn="auto">
              <a:extLst>
                <a:ext uri="{35155182-B16C-46BC-9424-99874614C6A1}">
                  <wpsdc:indentchars xmlns:wpsdc="http://www.wps.cn/officeDocument/2017/drawingmlCustomData" val="200" checksum="3837665281"/>
                </a:ext>
              </a:extLst>
            </a:pPr>
            <a:r>
              <a:rPr lang="zh-CN" altLang="en-US" sz="1400"/>
              <a:t>在执行航空图像分割时，从业者经常会遇到各种挑战，例如前景-背景分布的严重不平衡、复杂背景、类内异质性、类间同质性以及微小对象的存在。为了利用Transformer的强大功能克服这些挑战，我们提出了一种基于层次结构的AerialFormer，其中Transformer编码器产生多尺度特征，MD-CNNs解码器聚合来自多尺度输入的信息。</a:t>
            </a:r>
            <a:endParaRPr lang="zh-CN" altLang="en-US" sz="1400"/>
          </a:p>
          <a:p>
            <a:pPr indent="355600" fontAlgn="auto">
              <a:extLst>
                <a:ext uri="{35155182-B16C-46BC-9424-99874614C6A1}">
                  <wpsdc:indentchars xmlns:wpsdc="http://www.wps.cn/officeDocument/2017/drawingmlCustomData" val="200" checksum="3837665281"/>
                </a:ext>
              </a:extLst>
            </a:pPr>
            <a:endParaRPr lang="zh-CN" altLang="en-US" sz="1400"/>
          </a:p>
          <a:p>
            <a:pPr indent="508000" fontAlgn="auto">
              <a:extLst>
                <a:ext uri="{35155182-B16C-46BC-9424-99874614C6A1}">
                  <wpsdc:indentchars xmlns:wpsdc="http://www.wps.cn/officeDocument/2017/drawingmlCustomData" val="200" checksum="282533468"/>
                </a:ext>
              </a:extLst>
            </a:pPr>
            <a:r>
              <a:rPr lang="zh-CN" altLang="en-US" sz="2000">
                <a:sym typeface="+mn-ea"/>
              </a:rPr>
              <a:t>主要</a:t>
            </a:r>
            <a:r>
              <a:rPr lang="zh-CN" altLang="en-US" sz="2000">
                <a:sym typeface="+mn-ea"/>
              </a:rPr>
              <a:t>贡献：</a:t>
            </a:r>
            <a:endParaRPr lang="zh-CN" altLang="en-US" sz="1400"/>
          </a:p>
          <a:p>
            <a:pPr indent="355600" fontAlgn="auto">
              <a:extLst>
                <a:ext uri="{35155182-B16C-46BC-9424-99874614C6A1}">
                  <wpsdc:indentchars xmlns:wpsdc="http://www.wps.cn/officeDocument/2017/drawingmlCustomData" val="200" checksum="3837665281"/>
                </a:ext>
              </a:extLst>
            </a:pPr>
            <a:r>
              <a:rPr lang="en-US" altLang="zh-CN" sz="1400"/>
              <a:t>1</a:t>
            </a:r>
            <a:r>
              <a:rPr lang="zh-CN" altLang="en-US" sz="1400"/>
              <a:t>、提供一个全面的文献综述航空图像分割。</a:t>
            </a:r>
            <a:endParaRPr lang="zh-CN" altLang="en-US" sz="1400"/>
          </a:p>
          <a:p>
            <a:pPr indent="355600" fontAlgn="auto">
              <a:extLst>
                <a:ext uri="{35155182-B16C-46BC-9424-99874614C6A1}">
                  <wpsdc:indentchars xmlns:wpsdc="http://www.wps.cn/officeDocument/2017/drawingmlCustomData" val="200" checksum="3837665281"/>
                </a:ext>
              </a:extLst>
            </a:pPr>
            <a:r>
              <a:rPr lang="en-US" altLang="zh-CN" sz="1400"/>
              <a:t>2</a:t>
            </a:r>
            <a:r>
              <a:rPr lang="zh-CN" altLang="en-US" sz="1400"/>
              <a:t>、分析当前航空图像分割的挑战性特征。提出一种有效的计算模型，以利用两种视觉变换器的优点来捕获长距离依赖性和CNN来提取局部表示和尺度不变性。</a:t>
            </a:r>
            <a:endParaRPr lang="zh-CN" altLang="en-US" sz="1400"/>
          </a:p>
          <a:p>
            <a:pPr indent="355600" fontAlgn="auto">
              <a:extLst>
                <a:ext uri="{35155182-B16C-46BC-9424-99874614C6A1}">
                  <wpsdc:indentchars xmlns:wpsdc="http://www.wps.cn/officeDocument/2017/drawingmlCustomData" val="200" checksum="3837665281"/>
                </a:ext>
              </a:extLst>
            </a:pPr>
            <a:r>
              <a:rPr lang="en-US" altLang="zh-CN" sz="1400"/>
              <a:t>3</a:t>
            </a:r>
            <a:r>
              <a:rPr lang="zh-CN" altLang="en-US" sz="1400"/>
              <a:t>、提出CNN干网络来缓解使用Transformer主干进行密集预测任务的潜在缺点。·在广泛认可的三个数据集上进行广泛的实验：iSAID，LoveDA和波茨坦。</a:t>
            </a:r>
            <a:endParaRPr lang="zh-CN" altLang="en-US" sz="1400"/>
          </a:p>
        </p:txBody>
      </p:sp>
      <p:sp>
        <p:nvSpPr>
          <p:cNvPr id="6" name="矩形 5"/>
          <p:cNvSpPr/>
          <p:nvPr>
            <p:custDataLst>
              <p:tags r:id="rId3"/>
            </p:custDataLst>
          </p:nvPr>
        </p:nvSpPr>
        <p:spPr>
          <a:xfrm>
            <a:off x="1188084" y="267453"/>
            <a:ext cx="1503045" cy="328930"/>
          </a:xfrm>
          <a:prstGeom prst="rect">
            <a:avLst/>
          </a:prstGeom>
        </p:spPr>
        <p:txBody>
          <a:bodyPr wrap="square" lIns="68580" tIns="34290" rIns="68580" bIns="34290">
            <a:noAutofit/>
          </a:bodyPr>
          <a:lstStyle/>
          <a:p>
            <a:r>
              <a:rPr lang="en-US" altLang="zh-CN" sz="1600" dirty="0">
                <a:solidFill>
                  <a:srgbClr val="961E19"/>
                </a:solidFill>
                <a:latin typeface="微软雅黑" panose="020B0503020204020204" pitchFamily="34" charset="-122"/>
                <a:ea typeface="微软雅黑" panose="020B0503020204020204" pitchFamily="34" charset="-122"/>
              </a:rPr>
              <a:t> TGRS 2023</a:t>
            </a:r>
            <a:endParaRPr lang="en-US" altLang="zh-CN" sz="1600" dirty="0">
              <a:solidFill>
                <a:srgbClr val="961E19"/>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209641"/>
            <a:ext cx="9144000" cy="5013153"/>
            <a:chOff x="-1" y="209641"/>
            <a:chExt cx="9144000" cy="5013153"/>
          </a:xfrm>
        </p:grpSpPr>
        <p:grpSp>
          <p:nvGrpSpPr>
            <p:cNvPr id="20" name="组合 19"/>
            <p:cNvGrpSpPr/>
            <p:nvPr/>
          </p:nvGrpSpPr>
          <p:grpSpPr>
            <a:xfrm>
              <a:off x="-1" y="231258"/>
              <a:ext cx="9144000" cy="4991536"/>
              <a:chOff x="-1" y="231258"/>
              <a:chExt cx="9144000" cy="4991536"/>
            </a:xfrm>
          </p:grpSpPr>
          <p:grpSp>
            <p:nvGrpSpPr>
              <p:cNvPr id="19" name="组合 18"/>
              <p:cNvGrpSpPr/>
              <p:nvPr/>
            </p:nvGrpSpPr>
            <p:grpSpPr>
              <a:xfrm>
                <a:off x="-1" y="231258"/>
                <a:ext cx="1043608" cy="349894"/>
                <a:chOff x="-1" y="231258"/>
                <a:chExt cx="1043608" cy="349894"/>
              </a:xfrm>
            </p:grpSpPr>
            <p:sp>
              <p:nvSpPr>
                <p:cNvPr id="2" name="矩形 1"/>
                <p:cNvSpPr/>
                <p:nvPr/>
              </p:nvSpPr>
              <p:spPr>
                <a:xfrm>
                  <a:off x="67562" y="231258"/>
                  <a:ext cx="976045" cy="349894"/>
                </a:xfrm>
                <a:prstGeom prst="rect">
                  <a:avLst/>
                </a:prstGeom>
                <a:solidFill>
                  <a:srgbClr val="3A466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矩形 2"/>
                <p:cNvSpPr/>
                <p:nvPr/>
              </p:nvSpPr>
              <p:spPr>
                <a:xfrm>
                  <a:off x="-1" y="231258"/>
                  <a:ext cx="971601" cy="349894"/>
                </a:xfrm>
                <a:prstGeom prst="rect">
                  <a:avLst/>
                </a:prstGeom>
                <a:solidFill>
                  <a:srgbClr val="3A46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6" name="矩形 15"/>
              <p:cNvSpPr/>
              <p:nvPr/>
            </p:nvSpPr>
            <p:spPr>
              <a:xfrm>
                <a:off x="-1" y="4955300"/>
                <a:ext cx="9144000" cy="195486"/>
              </a:xfrm>
              <a:prstGeom prst="rect">
                <a:avLst/>
              </a:prstGeom>
              <a:solidFill>
                <a:srgbClr val="3A466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1" y="5034595"/>
                <a:ext cx="9144000" cy="188199"/>
              </a:xfrm>
              <a:prstGeom prst="rect">
                <a:avLst/>
              </a:prstGeom>
              <a:solidFill>
                <a:srgbClr val="3A46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5" name="组合 24"/>
            <p:cNvGrpSpPr/>
            <p:nvPr/>
          </p:nvGrpSpPr>
          <p:grpSpPr>
            <a:xfrm>
              <a:off x="7308304" y="209641"/>
              <a:ext cx="1629113" cy="460866"/>
              <a:chOff x="4046688" y="3391"/>
              <a:chExt cx="2856080" cy="818600"/>
            </a:xfrm>
          </p:grpSpPr>
          <p:pic>
            <p:nvPicPr>
              <p:cNvPr id="23" name="图片 22"/>
              <p:cNvPicPr>
                <a:picLocks noChangeAspect="1"/>
              </p:cNvPicPr>
              <p:nvPr/>
            </p:nvPicPr>
            <p:blipFill>
              <a:blip r:embed="rId1"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084168" y="3391"/>
                <a:ext cx="818600" cy="818600"/>
              </a:xfrm>
              <a:prstGeom prst="rect">
                <a:avLst/>
              </a:prstGeom>
              <a:pattFill prst="pct10">
                <a:fgClr>
                  <a:schemeClr val="tx2"/>
                </a:fgClr>
                <a:bgClr>
                  <a:schemeClr val="bg1"/>
                </a:bgClr>
              </a:pattFill>
            </p:spPr>
          </p:pic>
          <p:pic>
            <p:nvPicPr>
              <p:cNvPr id="24" name="图片 23"/>
              <p:cNvPicPr>
                <a:picLocks noChangeAspect="1"/>
              </p:cNvPicPr>
              <p:nvPr/>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046688" y="54977"/>
                <a:ext cx="2036151" cy="649109"/>
              </a:xfrm>
              <a:prstGeom prst="rect">
                <a:avLst/>
              </a:prstGeom>
            </p:spPr>
          </p:pic>
        </p:grpSp>
      </p:grpSp>
      <p:sp>
        <p:nvSpPr>
          <p:cNvPr id="6" name="矩形 5"/>
          <p:cNvSpPr/>
          <p:nvPr>
            <p:custDataLst>
              <p:tags r:id="rId3"/>
            </p:custDataLst>
          </p:nvPr>
        </p:nvSpPr>
        <p:spPr>
          <a:xfrm>
            <a:off x="1188084" y="267453"/>
            <a:ext cx="1503045" cy="328930"/>
          </a:xfrm>
          <a:prstGeom prst="rect">
            <a:avLst/>
          </a:prstGeom>
        </p:spPr>
        <p:txBody>
          <a:bodyPr wrap="square" lIns="68580" tIns="34290" rIns="68580" bIns="34290">
            <a:noAutofit/>
          </a:bodyPr>
          <a:lstStyle/>
          <a:p>
            <a:r>
              <a:rPr lang="en-US" altLang="zh-CN" sz="1600" dirty="0">
                <a:solidFill>
                  <a:srgbClr val="961E19"/>
                </a:solidFill>
                <a:latin typeface="微软雅黑" panose="020B0503020204020204" pitchFamily="34" charset="-122"/>
                <a:ea typeface="微软雅黑" panose="020B0503020204020204" pitchFamily="34" charset="-122"/>
              </a:rPr>
              <a:t> TGRS 2023</a:t>
            </a:r>
            <a:endParaRPr lang="en-US" altLang="zh-CN" sz="1600" dirty="0">
              <a:solidFill>
                <a:srgbClr val="961E19"/>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custDataLst>
              <p:tags r:id="rId4"/>
            </p:custDataLst>
          </p:nvPr>
        </p:nvPicPr>
        <p:blipFill>
          <a:blip r:embed="rId5"/>
          <a:stretch>
            <a:fillRect/>
          </a:stretch>
        </p:blipFill>
        <p:spPr>
          <a:xfrm>
            <a:off x="3687445" y="627380"/>
            <a:ext cx="5162550" cy="4578350"/>
          </a:xfrm>
          <a:prstGeom prst="rect">
            <a:avLst/>
          </a:prstGeom>
        </p:spPr>
      </p:pic>
      <p:sp>
        <p:nvSpPr>
          <p:cNvPr id="7" name="文本框 6"/>
          <p:cNvSpPr txBox="1"/>
          <p:nvPr/>
        </p:nvSpPr>
        <p:spPr>
          <a:xfrm>
            <a:off x="845185" y="1128395"/>
            <a:ext cx="2319655" cy="2967990"/>
          </a:xfrm>
          <a:prstGeom prst="rect">
            <a:avLst/>
          </a:prstGeom>
          <a:noFill/>
        </p:spPr>
        <p:txBody>
          <a:bodyPr wrap="square" rtlCol="0">
            <a:noAutofit/>
          </a:bodyPr>
          <a:p>
            <a:r>
              <a:rPr lang="zh-CN" altLang="en-US"/>
              <a:t>主</a:t>
            </a:r>
            <a:r>
              <a:rPr lang="zh-CN" altLang="en-US"/>
              <a:t>架构图</a:t>
            </a:r>
            <a:endParaRPr lang="zh-CN" altLang="en-US"/>
          </a:p>
          <a:p>
            <a:endParaRPr lang="zh-CN" altLang="en-US"/>
          </a:p>
          <a:p>
            <a:r>
              <a:rPr lang="zh-CN" altLang="en-US" sz="1400"/>
              <a:t>提出的AerialFormer的总体网络架构由三个组件组成，即，Transformer编码器、CNN主干和多扩展CNN解码器。</a:t>
            </a:r>
            <a:endParaRPr lang="zh-CN" altLang="en-US" sz="140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209641"/>
            <a:ext cx="9144000" cy="5013153"/>
            <a:chOff x="-1" y="209641"/>
            <a:chExt cx="9144000" cy="5013153"/>
          </a:xfrm>
        </p:grpSpPr>
        <p:grpSp>
          <p:nvGrpSpPr>
            <p:cNvPr id="20" name="组合 19"/>
            <p:cNvGrpSpPr/>
            <p:nvPr/>
          </p:nvGrpSpPr>
          <p:grpSpPr>
            <a:xfrm>
              <a:off x="-1" y="231258"/>
              <a:ext cx="9144000" cy="4991536"/>
              <a:chOff x="-1" y="231258"/>
              <a:chExt cx="9144000" cy="4991536"/>
            </a:xfrm>
          </p:grpSpPr>
          <p:grpSp>
            <p:nvGrpSpPr>
              <p:cNvPr id="19" name="组合 18"/>
              <p:cNvGrpSpPr/>
              <p:nvPr/>
            </p:nvGrpSpPr>
            <p:grpSpPr>
              <a:xfrm>
                <a:off x="-1" y="231258"/>
                <a:ext cx="1043608" cy="349894"/>
                <a:chOff x="-1" y="231258"/>
                <a:chExt cx="1043608" cy="349894"/>
              </a:xfrm>
            </p:grpSpPr>
            <p:sp>
              <p:nvSpPr>
                <p:cNvPr id="2" name="矩形 1"/>
                <p:cNvSpPr/>
                <p:nvPr/>
              </p:nvSpPr>
              <p:spPr>
                <a:xfrm>
                  <a:off x="67562" y="231258"/>
                  <a:ext cx="976045" cy="349894"/>
                </a:xfrm>
                <a:prstGeom prst="rect">
                  <a:avLst/>
                </a:prstGeom>
                <a:solidFill>
                  <a:srgbClr val="3A466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矩形 2"/>
                <p:cNvSpPr/>
                <p:nvPr/>
              </p:nvSpPr>
              <p:spPr>
                <a:xfrm>
                  <a:off x="-1" y="231258"/>
                  <a:ext cx="971601" cy="349894"/>
                </a:xfrm>
                <a:prstGeom prst="rect">
                  <a:avLst/>
                </a:prstGeom>
                <a:solidFill>
                  <a:srgbClr val="3A46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6" name="矩形 15"/>
              <p:cNvSpPr/>
              <p:nvPr/>
            </p:nvSpPr>
            <p:spPr>
              <a:xfrm>
                <a:off x="-1" y="4955300"/>
                <a:ext cx="9144000" cy="195486"/>
              </a:xfrm>
              <a:prstGeom prst="rect">
                <a:avLst/>
              </a:prstGeom>
              <a:solidFill>
                <a:srgbClr val="3A466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1" y="5034595"/>
                <a:ext cx="9144000" cy="188199"/>
              </a:xfrm>
              <a:prstGeom prst="rect">
                <a:avLst/>
              </a:prstGeom>
              <a:solidFill>
                <a:srgbClr val="3A46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5" name="组合 24"/>
            <p:cNvGrpSpPr/>
            <p:nvPr/>
          </p:nvGrpSpPr>
          <p:grpSpPr>
            <a:xfrm>
              <a:off x="7308304" y="209641"/>
              <a:ext cx="1629113" cy="460866"/>
              <a:chOff x="4046688" y="3391"/>
              <a:chExt cx="2856080" cy="818600"/>
            </a:xfrm>
          </p:grpSpPr>
          <p:pic>
            <p:nvPicPr>
              <p:cNvPr id="23" name="图片 22"/>
              <p:cNvPicPr>
                <a:picLocks noChangeAspect="1"/>
              </p:cNvPicPr>
              <p:nvPr/>
            </p:nvPicPr>
            <p:blipFill>
              <a:blip r:embed="rId1"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084168" y="3391"/>
                <a:ext cx="818600" cy="818600"/>
              </a:xfrm>
              <a:prstGeom prst="rect">
                <a:avLst/>
              </a:prstGeom>
              <a:pattFill prst="pct10">
                <a:fgClr>
                  <a:schemeClr val="tx2"/>
                </a:fgClr>
                <a:bgClr>
                  <a:schemeClr val="bg1"/>
                </a:bgClr>
              </a:pattFill>
            </p:spPr>
          </p:pic>
          <p:pic>
            <p:nvPicPr>
              <p:cNvPr id="24" name="图片 23"/>
              <p:cNvPicPr>
                <a:picLocks noChangeAspect="1"/>
              </p:cNvPicPr>
              <p:nvPr/>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046688" y="54977"/>
                <a:ext cx="2036151" cy="649109"/>
              </a:xfrm>
              <a:prstGeom prst="rect">
                <a:avLst/>
              </a:prstGeom>
            </p:spPr>
          </p:pic>
        </p:grpSp>
      </p:grpSp>
      <p:sp>
        <p:nvSpPr>
          <p:cNvPr id="6" name="矩形 5"/>
          <p:cNvSpPr/>
          <p:nvPr>
            <p:custDataLst>
              <p:tags r:id="rId3"/>
            </p:custDataLst>
          </p:nvPr>
        </p:nvSpPr>
        <p:spPr>
          <a:xfrm>
            <a:off x="1188084" y="267453"/>
            <a:ext cx="1503045" cy="328930"/>
          </a:xfrm>
          <a:prstGeom prst="rect">
            <a:avLst/>
          </a:prstGeom>
        </p:spPr>
        <p:txBody>
          <a:bodyPr wrap="square" lIns="68580" tIns="34290" rIns="68580" bIns="34290">
            <a:noAutofit/>
          </a:bodyPr>
          <a:lstStyle/>
          <a:p>
            <a:r>
              <a:rPr lang="en-US" altLang="zh-CN" sz="1600" dirty="0">
                <a:solidFill>
                  <a:srgbClr val="961E19"/>
                </a:solidFill>
                <a:latin typeface="微软雅黑" panose="020B0503020204020204" pitchFamily="34" charset="-122"/>
                <a:ea typeface="微软雅黑" panose="020B0503020204020204" pitchFamily="34" charset="-122"/>
              </a:rPr>
              <a:t> TGRS 2023</a:t>
            </a:r>
            <a:endParaRPr lang="en-US" altLang="zh-CN" sz="1600" dirty="0">
              <a:solidFill>
                <a:srgbClr val="961E19"/>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34925" y="1121410"/>
            <a:ext cx="5593080" cy="3347720"/>
          </a:xfrm>
          <a:prstGeom prst="rect">
            <a:avLst/>
          </a:prstGeom>
          <a:noFill/>
        </p:spPr>
        <p:txBody>
          <a:bodyPr wrap="square" rtlCol="0">
            <a:noAutofit/>
          </a:bodyPr>
          <a:p>
            <a:r>
              <a:rPr lang="zh-CN" altLang="en-US" sz="1400"/>
              <a:t>Transformer Encoder首先处理大小为H ×W × 3的输入图像，该图像由Patch Embedding层标记化，从而生成特征图H p × W p ×C。然后，特征图通过s = 4个Transformer编码器块的序列，并在每个块上产生不同大小的多级输出征图。</a:t>
            </a:r>
            <a:endParaRPr lang="zh-CN" altLang="en-US" sz="1400"/>
          </a:p>
          <a:p>
            <a:endParaRPr lang="zh-CN" altLang="en-US" sz="1400"/>
          </a:p>
          <a:p>
            <a:r>
              <a:rPr lang="zh-CN" altLang="en-US" sz="1400"/>
              <a:t>2)Transformer编码器块：Transformer编码器模块通过一系列具有剩余连接的自关注和前馈网络处理输入数据。为了补偿由于较小的补丁大小而增加的计算量，Swin Transformer引入了基于窗口的自注意（WSA），将图像划分为不重叠的窗口，并在每个窗口内执行自注意。使用WSA，计算成本与令牌的数量呈线性关系，执行多头</a:t>
            </a:r>
            <a:r>
              <a:rPr lang="zh-CN" altLang="en-US" sz="1400"/>
              <a:t>自注意力</a:t>
            </a:r>
            <a:endParaRPr lang="zh-CN" altLang="en-US" sz="1400"/>
          </a:p>
        </p:txBody>
      </p:sp>
      <p:pic>
        <p:nvPicPr>
          <p:cNvPr id="5" name="图片 4"/>
          <p:cNvPicPr>
            <a:picLocks noChangeAspect="1"/>
          </p:cNvPicPr>
          <p:nvPr>
            <p:custDataLst>
              <p:tags r:id="rId4"/>
            </p:custDataLst>
          </p:nvPr>
        </p:nvPicPr>
        <p:blipFill>
          <a:blip r:embed="rId5"/>
          <a:stretch>
            <a:fillRect/>
          </a:stretch>
        </p:blipFill>
        <p:spPr>
          <a:xfrm>
            <a:off x="5772150" y="699135"/>
            <a:ext cx="3371850" cy="365887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209641"/>
            <a:ext cx="9144000" cy="5013153"/>
            <a:chOff x="-1" y="209641"/>
            <a:chExt cx="9144000" cy="5013153"/>
          </a:xfrm>
        </p:grpSpPr>
        <p:grpSp>
          <p:nvGrpSpPr>
            <p:cNvPr id="20" name="组合 19"/>
            <p:cNvGrpSpPr/>
            <p:nvPr/>
          </p:nvGrpSpPr>
          <p:grpSpPr>
            <a:xfrm>
              <a:off x="-1" y="231258"/>
              <a:ext cx="9144000" cy="4991536"/>
              <a:chOff x="-1" y="231258"/>
              <a:chExt cx="9144000" cy="4991536"/>
            </a:xfrm>
          </p:grpSpPr>
          <p:grpSp>
            <p:nvGrpSpPr>
              <p:cNvPr id="19" name="组合 18"/>
              <p:cNvGrpSpPr/>
              <p:nvPr/>
            </p:nvGrpSpPr>
            <p:grpSpPr>
              <a:xfrm>
                <a:off x="-1" y="231258"/>
                <a:ext cx="1043608" cy="349894"/>
                <a:chOff x="-1" y="231258"/>
                <a:chExt cx="1043608" cy="349894"/>
              </a:xfrm>
            </p:grpSpPr>
            <p:sp>
              <p:nvSpPr>
                <p:cNvPr id="2" name="矩形 1"/>
                <p:cNvSpPr/>
                <p:nvPr/>
              </p:nvSpPr>
              <p:spPr>
                <a:xfrm>
                  <a:off x="67562" y="231258"/>
                  <a:ext cx="976045" cy="349894"/>
                </a:xfrm>
                <a:prstGeom prst="rect">
                  <a:avLst/>
                </a:prstGeom>
                <a:solidFill>
                  <a:srgbClr val="3A466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矩形 2"/>
                <p:cNvSpPr/>
                <p:nvPr/>
              </p:nvSpPr>
              <p:spPr>
                <a:xfrm>
                  <a:off x="-1" y="231258"/>
                  <a:ext cx="971601" cy="349894"/>
                </a:xfrm>
                <a:prstGeom prst="rect">
                  <a:avLst/>
                </a:prstGeom>
                <a:solidFill>
                  <a:srgbClr val="3A46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6" name="矩形 15"/>
              <p:cNvSpPr/>
              <p:nvPr/>
            </p:nvSpPr>
            <p:spPr>
              <a:xfrm>
                <a:off x="-1" y="4955300"/>
                <a:ext cx="9144000" cy="195486"/>
              </a:xfrm>
              <a:prstGeom prst="rect">
                <a:avLst/>
              </a:prstGeom>
              <a:solidFill>
                <a:srgbClr val="3A466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1" y="5034595"/>
                <a:ext cx="9144000" cy="188199"/>
              </a:xfrm>
              <a:prstGeom prst="rect">
                <a:avLst/>
              </a:prstGeom>
              <a:solidFill>
                <a:srgbClr val="3A46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5" name="组合 24"/>
            <p:cNvGrpSpPr/>
            <p:nvPr/>
          </p:nvGrpSpPr>
          <p:grpSpPr>
            <a:xfrm>
              <a:off x="7308304" y="209641"/>
              <a:ext cx="1629113" cy="460866"/>
              <a:chOff x="4046688" y="3391"/>
              <a:chExt cx="2856080" cy="818600"/>
            </a:xfrm>
          </p:grpSpPr>
          <p:pic>
            <p:nvPicPr>
              <p:cNvPr id="23" name="图片 22"/>
              <p:cNvPicPr>
                <a:picLocks noChangeAspect="1"/>
              </p:cNvPicPr>
              <p:nvPr/>
            </p:nvPicPr>
            <p:blipFill>
              <a:blip r:embed="rId1"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084168" y="3391"/>
                <a:ext cx="818600" cy="818600"/>
              </a:xfrm>
              <a:prstGeom prst="rect">
                <a:avLst/>
              </a:prstGeom>
              <a:pattFill prst="pct10">
                <a:fgClr>
                  <a:schemeClr val="tx2"/>
                </a:fgClr>
                <a:bgClr>
                  <a:schemeClr val="bg1"/>
                </a:bgClr>
              </a:pattFill>
            </p:spPr>
          </p:pic>
          <p:pic>
            <p:nvPicPr>
              <p:cNvPr id="24" name="图片 23"/>
              <p:cNvPicPr>
                <a:picLocks noChangeAspect="1"/>
              </p:cNvPicPr>
              <p:nvPr/>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046688" y="54977"/>
                <a:ext cx="2036151" cy="649109"/>
              </a:xfrm>
              <a:prstGeom prst="rect">
                <a:avLst/>
              </a:prstGeom>
            </p:spPr>
          </p:pic>
        </p:grpSp>
      </p:grpSp>
      <p:sp>
        <p:nvSpPr>
          <p:cNvPr id="6" name="矩形 5"/>
          <p:cNvSpPr/>
          <p:nvPr>
            <p:custDataLst>
              <p:tags r:id="rId3"/>
            </p:custDataLst>
          </p:nvPr>
        </p:nvSpPr>
        <p:spPr>
          <a:xfrm>
            <a:off x="1188084" y="267453"/>
            <a:ext cx="1503045" cy="328930"/>
          </a:xfrm>
          <a:prstGeom prst="rect">
            <a:avLst/>
          </a:prstGeom>
        </p:spPr>
        <p:txBody>
          <a:bodyPr wrap="square" lIns="68580" tIns="34290" rIns="68580" bIns="34290">
            <a:noAutofit/>
          </a:bodyPr>
          <a:lstStyle/>
          <a:p>
            <a:r>
              <a:rPr lang="en-US" altLang="zh-CN" sz="1600" dirty="0">
                <a:solidFill>
                  <a:srgbClr val="961E19"/>
                </a:solidFill>
                <a:latin typeface="微软雅黑" panose="020B0503020204020204" pitchFamily="34" charset="-122"/>
                <a:ea typeface="微软雅黑" panose="020B0503020204020204" pitchFamily="34" charset="-122"/>
              </a:rPr>
              <a:t> TGRS 2023</a:t>
            </a:r>
            <a:endParaRPr lang="en-US" altLang="zh-CN" sz="1600" dirty="0">
              <a:solidFill>
                <a:srgbClr val="961E19"/>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179070" y="915670"/>
            <a:ext cx="4572635" cy="1350645"/>
          </a:xfrm>
          <a:prstGeom prst="rect">
            <a:avLst/>
          </a:prstGeom>
          <a:noFill/>
        </p:spPr>
        <p:txBody>
          <a:bodyPr wrap="square" rtlCol="0">
            <a:noAutofit/>
          </a:bodyPr>
          <a:p>
            <a:r>
              <a:rPr lang="en-US" altLang="zh-CN" sz="1200"/>
              <a:t>CNNs STEAM</a:t>
            </a:r>
            <a:endParaRPr lang="en-US" altLang="zh-CN" sz="1200"/>
          </a:p>
          <a:p>
            <a:r>
              <a:rPr lang="zh-CN" altLang="en-US" sz="1200"/>
              <a:t>通过卷积干模块将输入图像的低级特征注入我们的解码器。该模块预计将与补丁嵌入层并行地对图像的局部空间上下文进行建模。如图4所示，我们的CNN Stem由四个卷积层组成，每个卷积层后面是BatchNorm 和GELU 激活层。第一个步长为2 × 2的3 × 3卷积层将输入空间大小减少一半，通过接下来的三层卷积，获得了微小和密集对象的局部特征。</a:t>
            </a:r>
            <a:endParaRPr lang="zh-CN" altLang="en-US" sz="1200"/>
          </a:p>
        </p:txBody>
      </p:sp>
      <p:pic>
        <p:nvPicPr>
          <p:cNvPr id="4" name="图片 3"/>
          <p:cNvPicPr>
            <a:picLocks noChangeAspect="1"/>
          </p:cNvPicPr>
          <p:nvPr>
            <p:custDataLst>
              <p:tags r:id="rId4"/>
            </p:custDataLst>
          </p:nvPr>
        </p:nvPicPr>
        <p:blipFill>
          <a:blip r:embed="rId5"/>
          <a:stretch>
            <a:fillRect/>
          </a:stretch>
        </p:blipFill>
        <p:spPr>
          <a:xfrm>
            <a:off x="4787900" y="627380"/>
            <a:ext cx="4208145" cy="1754505"/>
          </a:xfrm>
          <a:prstGeom prst="rect">
            <a:avLst/>
          </a:prstGeom>
        </p:spPr>
      </p:pic>
      <p:pic>
        <p:nvPicPr>
          <p:cNvPr id="8" name="图片 7"/>
          <p:cNvPicPr>
            <a:picLocks noChangeAspect="1"/>
          </p:cNvPicPr>
          <p:nvPr>
            <p:custDataLst>
              <p:tags r:id="rId6"/>
            </p:custDataLst>
          </p:nvPr>
        </p:nvPicPr>
        <p:blipFill>
          <a:blip r:embed="rId7"/>
          <a:stretch>
            <a:fillRect/>
          </a:stretch>
        </p:blipFill>
        <p:spPr>
          <a:xfrm>
            <a:off x="5233035" y="2283460"/>
            <a:ext cx="3704590" cy="2884805"/>
          </a:xfrm>
          <a:prstGeom prst="rect">
            <a:avLst/>
          </a:prstGeom>
        </p:spPr>
      </p:pic>
      <p:sp>
        <p:nvSpPr>
          <p:cNvPr id="9" name="文本框 8"/>
          <p:cNvSpPr txBox="1"/>
          <p:nvPr>
            <p:custDataLst>
              <p:tags r:id="rId8"/>
            </p:custDataLst>
          </p:nvPr>
        </p:nvSpPr>
        <p:spPr>
          <a:xfrm>
            <a:off x="251460" y="2715260"/>
            <a:ext cx="4822825" cy="2141855"/>
          </a:xfrm>
          <a:prstGeom prst="rect">
            <a:avLst/>
          </a:prstGeom>
          <a:noFill/>
        </p:spPr>
        <p:txBody>
          <a:bodyPr wrap="square" rtlCol="0">
            <a:noAutofit/>
          </a:bodyPr>
          <a:p>
            <a:r>
              <a:rPr lang="en-US" altLang="zh-CN" sz="1200"/>
              <a:t>MDC模块：</a:t>
            </a:r>
            <a:endParaRPr lang="en-US" altLang="zh-CN" sz="1200"/>
          </a:p>
          <a:p>
            <a:r>
              <a:rPr lang="en-US" altLang="zh-CN" sz="1200"/>
              <a:t>MDC块由对应于三个感受野的三个参数</a:t>
            </a:r>
            <a:r>
              <a:rPr lang="zh-CN" altLang="en-US" sz="1200"/>
              <a:t>，</a:t>
            </a:r>
            <a:r>
              <a:rPr lang="en-US" altLang="zh-CN" sz="1200"/>
              <a:t>且由前通道混合器、扩张卷积层（DCL）和后通道混合器三部分组成。MDC块通过将预通道混合器应用于输入而开始，该预通道混合器是先前MDC块的输出和来自镜像编码器的跳过连接的级联，以便交换通道维度中的信息。通道混合操作可以用在通道维度中强制信息交换的任何操作符来实现。在这里，预通道混合器被实现为逐点卷积层，而没有任何归一化或激活层。DCL利用具有不同扩张率d1、d2和d3的三个卷积核，这允许获得多尺度感受野。</a:t>
            </a:r>
            <a:endParaRPr lang="en-US" altLang="zh-CN" sz="120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209641"/>
            <a:ext cx="9144000" cy="5013153"/>
            <a:chOff x="-1" y="209641"/>
            <a:chExt cx="9144000" cy="5013153"/>
          </a:xfrm>
        </p:grpSpPr>
        <p:grpSp>
          <p:nvGrpSpPr>
            <p:cNvPr id="20" name="组合 19"/>
            <p:cNvGrpSpPr/>
            <p:nvPr/>
          </p:nvGrpSpPr>
          <p:grpSpPr>
            <a:xfrm>
              <a:off x="-1" y="231258"/>
              <a:ext cx="9144000" cy="4991536"/>
              <a:chOff x="-1" y="231258"/>
              <a:chExt cx="9144000" cy="4991536"/>
            </a:xfrm>
          </p:grpSpPr>
          <p:grpSp>
            <p:nvGrpSpPr>
              <p:cNvPr id="19" name="组合 18"/>
              <p:cNvGrpSpPr/>
              <p:nvPr/>
            </p:nvGrpSpPr>
            <p:grpSpPr>
              <a:xfrm>
                <a:off x="-1" y="231258"/>
                <a:ext cx="1043608" cy="349894"/>
                <a:chOff x="-1" y="231258"/>
                <a:chExt cx="1043608" cy="349894"/>
              </a:xfrm>
            </p:grpSpPr>
            <p:sp>
              <p:nvSpPr>
                <p:cNvPr id="2" name="矩形 1"/>
                <p:cNvSpPr/>
                <p:nvPr/>
              </p:nvSpPr>
              <p:spPr>
                <a:xfrm>
                  <a:off x="67562" y="231258"/>
                  <a:ext cx="976045" cy="349894"/>
                </a:xfrm>
                <a:prstGeom prst="rect">
                  <a:avLst/>
                </a:prstGeom>
                <a:solidFill>
                  <a:srgbClr val="3A466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矩形 2"/>
                <p:cNvSpPr/>
                <p:nvPr/>
              </p:nvSpPr>
              <p:spPr>
                <a:xfrm>
                  <a:off x="-1" y="231258"/>
                  <a:ext cx="971601" cy="349894"/>
                </a:xfrm>
                <a:prstGeom prst="rect">
                  <a:avLst/>
                </a:prstGeom>
                <a:solidFill>
                  <a:srgbClr val="3A46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6" name="矩形 15"/>
              <p:cNvSpPr/>
              <p:nvPr/>
            </p:nvSpPr>
            <p:spPr>
              <a:xfrm>
                <a:off x="-1" y="4955300"/>
                <a:ext cx="9144000" cy="195486"/>
              </a:xfrm>
              <a:prstGeom prst="rect">
                <a:avLst/>
              </a:prstGeom>
              <a:solidFill>
                <a:srgbClr val="3A466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1" y="5034595"/>
                <a:ext cx="9144000" cy="188199"/>
              </a:xfrm>
              <a:prstGeom prst="rect">
                <a:avLst/>
              </a:prstGeom>
              <a:solidFill>
                <a:srgbClr val="3A46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5" name="组合 24"/>
            <p:cNvGrpSpPr/>
            <p:nvPr/>
          </p:nvGrpSpPr>
          <p:grpSpPr>
            <a:xfrm>
              <a:off x="7308304" y="209641"/>
              <a:ext cx="1629113" cy="460866"/>
              <a:chOff x="4046688" y="3391"/>
              <a:chExt cx="2856080" cy="818600"/>
            </a:xfrm>
          </p:grpSpPr>
          <p:pic>
            <p:nvPicPr>
              <p:cNvPr id="23" name="图片 22"/>
              <p:cNvPicPr>
                <a:picLocks noChangeAspect="1"/>
              </p:cNvPicPr>
              <p:nvPr/>
            </p:nvPicPr>
            <p:blipFill>
              <a:blip r:embed="rId1"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084168" y="3391"/>
                <a:ext cx="818600" cy="818600"/>
              </a:xfrm>
              <a:prstGeom prst="rect">
                <a:avLst/>
              </a:prstGeom>
              <a:pattFill prst="pct10">
                <a:fgClr>
                  <a:schemeClr val="tx2"/>
                </a:fgClr>
                <a:bgClr>
                  <a:schemeClr val="bg1"/>
                </a:bgClr>
              </a:pattFill>
            </p:spPr>
          </p:pic>
          <p:pic>
            <p:nvPicPr>
              <p:cNvPr id="24" name="图片 23"/>
              <p:cNvPicPr>
                <a:picLocks noChangeAspect="1"/>
              </p:cNvPicPr>
              <p:nvPr/>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046688" y="54977"/>
                <a:ext cx="2036151" cy="649109"/>
              </a:xfrm>
              <a:prstGeom prst="rect">
                <a:avLst/>
              </a:prstGeom>
            </p:spPr>
          </p:pic>
        </p:grpSp>
      </p:grpSp>
      <p:sp>
        <p:nvSpPr>
          <p:cNvPr id="6" name="文本框 5"/>
          <p:cNvSpPr txBox="1"/>
          <p:nvPr/>
        </p:nvSpPr>
        <p:spPr>
          <a:xfrm>
            <a:off x="394970" y="771525"/>
            <a:ext cx="3048000" cy="368300"/>
          </a:xfrm>
          <a:prstGeom prst="rect">
            <a:avLst/>
          </a:prstGeom>
          <a:noFill/>
        </p:spPr>
        <p:txBody>
          <a:bodyPr wrap="square" rtlCol="0">
            <a:spAutoFit/>
          </a:bodyPr>
          <a:p>
            <a:r>
              <a:rPr lang="zh-CN" altLang="en-US"/>
              <a:t>实验</a:t>
            </a:r>
            <a:r>
              <a:rPr lang="zh-CN" altLang="en-US"/>
              <a:t>结果</a:t>
            </a:r>
            <a:endParaRPr lang="zh-CN" altLang="en-US"/>
          </a:p>
        </p:txBody>
      </p:sp>
      <p:sp>
        <p:nvSpPr>
          <p:cNvPr id="9" name="文本框 8"/>
          <p:cNvSpPr txBox="1"/>
          <p:nvPr/>
        </p:nvSpPr>
        <p:spPr>
          <a:xfrm>
            <a:off x="323215" y="3867785"/>
            <a:ext cx="3681095" cy="857250"/>
          </a:xfrm>
          <a:prstGeom prst="rect">
            <a:avLst/>
          </a:prstGeom>
          <a:noFill/>
        </p:spPr>
        <p:txBody>
          <a:bodyPr wrap="square" rtlCol="0">
            <a:noAutofit/>
          </a:bodyPr>
          <a:p>
            <a:r>
              <a:rPr lang="zh-CN" altLang="en-US" sz="1200"/>
              <a:t>AerialFormer和其他现有的SOTA语义分割方法之间的LoveDA测试集数据集的性能比较。评估是基于提交给官方服务器。我们报告每个类别的mIoU和IoU性能。每列中的粗体和斜体下划线值显示最佳和次佳性能。</a:t>
            </a:r>
            <a:endParaRPr lang="zh-CN" altLang="en-US" sz="1200"/>
          </a:p>
        </p:txBody>
      </p:sp>
      <p:sp>
        <p:nvSpPr>
          <p:cNvPr id="14" name="文本框 13"/>
          <p:cNvSpPr txBox="1"/>
          <p:nvPr/>
        </p:nvSpPr>
        <p:spPr>
          <a:xfrm>
            <a:off x="5055235" y="3901440"/>
            <a:ext cx="3500755" cy="1236980"/>
          </a:xfrm>
          <a:prstGeom prst="rect">
            <a:avLst/>
          </a:prstGeom>
          <a:noFill/>
        </p:spPr>
        <p:txBody>
          <a:bodyPr wrap="square" rtlCol="0">
            <a:noAutofit/>
          </a:bodyPr>
          <a:p>
            <a:r>
              <a:rPr lang="zh-CN" altLang="en-US" sz="1200"/>
              <a:t>波茨坦valset无杂波性能比较。报告了每个类别的mIoU、OA、mF1和F1评分的性能。请注意，训练和评估都是在侵蚀数据集上完成的，我们忽略了杂波类别。每列中的粗体和斜体下划线值显示最佳和次佳性能。</a:t>
            </a:r>
            <a:endParaRPr lang="zh-CN" altLang="en-US" sz="1200"/>
          </a:p>
        </p:txBody>
      </p:sp>
      <p:sp>
        <p:nvSpPr>
          <p:cNvPr id="4" name="矩形 3"/>
          <p:cNvSpPr/>
          <p:nvPr>
            <p:custDataLst>
              <p:tags r:id="rId3"/>
            </p:custDataLst>
          </p:nvPr>
        </p:nvSpPr>
        <p:spPr>
          <a:xfrm>
            <a:off x="1188084" y="267453"/>
            <a:ext cx="1503045" cy="328930"/>
          </a:xfrm>
          <a:prstGeom prst="rect">
            <a:avLst/>
          </a:prstGeom>
        </p:spPr>
        <p:txBody>
          <a:bodyPr wrap="square" lIns="68580" tIns="34290" rIns="68580" bIns="34290">
            <a:noAutofit/>
          </a:bodyPr>
          <a:lstStyle/>
          <a:p>
            <a:r>
              <a:rPr lang="en-US" altLang="zh-CN" sz="1600" dirty="0">
                <a:solidFill>
                  <a:srgbClr val="961E19"/>
                </a:solidFill>
                <a:latin typeface="微软雅黑" panose="020B0503020204020204" pitchFamily="34" charset="-122"/>
                <a:ea typeface="微软雅黑" panose="020B0503020204020204" pitchFamily="34" charset="-122"/>
              </a:rPr>
              <a:t> TGRS 2023</a:t>
            </a:r>
            <a:endParaRPr lang="en-US" altLang="zh-CN" sz="1600" dirty="0">
              <a:solidFill>
                <a:srgbClr val="961E19"/>
              </a:solidFill>
              <a:latin typeface="微软雅黑" panose="020B0503020204020204" pitchFamily="34" charset="-122"/>
              <a:ea typeface="微软雅黑" panose="020B0503020204020204" pitchFamily="34" charset="-122"/>
            </a:endParaRPr>
          </a:p>
        </p:txBody>
      </p:sp>
      <p:pic>
        <p:nvPicPr>
          <p:cNvPr id="7" name="图片 6"/>
          <p:cNvPicPr>
            <a:picLocks noChangeAspect="1"/>
          </p:cNvPicPr>
          <p:nvPr>
            <p:custDataLst>
              <p:tags r:id="rId4"/>
            </p:custDataLst>
          </p:nvPr>
        </p:nvPicPr>
        <p:blipFill>
          <a:blip r:embed="rId5"/>
          <a:stretch>
            <a:fillRect/>
          </a:stretch>
        </p:blipFill>
        <p:spPr>
          <a:xfrm>
            <a:off x="67310" y="1290320"/>
            <a:ext cx="4621530" cy="2426970"/>
          </a:xfrm>
          <a:prstGeom prst="rect">
            <a:avLst/>
          </a:prstGeom>
        </p:spPr>
      </p:pic>
      <p:pic>
        <p:nvPicPr>
          <p:cNvPr id="8" name="图片 7"/>
          <p:cNvPicPr>
            <a:picLocks noChangeAspect="1"/>
          </p:cNvPicPr>
          <p:nvPr>
            <p:custDataLst>
              <p:tags r:id="rId6"/>
            </p:custDataLst>
          </p:nvPr>
        </p:nvPicPr>
        <p:blipFill>
          <a:blip r:embed="rId7"/>
          <a:stretch>
            <a:fillRect/>
          </a:stretch>
        </p:blipFill>
        <p:spPr>
          <a:xfrm>
            <a:off x="4572000" y="1290320"/>
            <a:ext cx="4323080" cy="242697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209641"/>
            <a:ext cx="9144000" cy="5013153"/>
            <a:chOff x="-1" y="209641"/>
            <a:chExt cx="9144000" cy="5013153"/>
          </a:xfrm>
        </p:grpSpPr>
        <p:grpSp>
          <p:nvGrpSpPr>
            <p:cNvPr id="20" name="组合 19"/>
            <p:cNvGrpSpPr/>
            <p:nvPr/>
          </p:nvGrpSpPr>
          <p:grpSpPr>
            <a:xfrm>
              <a:off x="-1" y="231258"/>
              <a:ext cx="9144000" cy="4991536"/>
              <a:chOff x="-1" y="231258"/>
              <a:chExt cx="9144000" cy="4991536"/>
            </a:xfrm>
          </p:grpSpPr>
          <p:grpSp>
            <p:nvGrpSpPr>
              <p:cNvPr id="19" name="组合 18"/>
              <p:cNvGrpSpPr/>
              <p:nvPr/>
            </p:nvGrpSpPr>
            <p:grpSpPr>
              <a:xfrm>
                <a:off x="-1" y="231258"/>
                <a:ext cx="1043608" cy="349894"/>
                <a:chOff x="-1" y="231258"/>
                <a:chExt cx="1043608" cy="349894"/>
              </a:xfrm>
            </p:grpSpPr>
            <p:sp>
              <p:nvSpPr>
                <p:cNvPr id="2" name="矩形 1"/>
                <p:cNvSpPr/>
                <p:nvPr/>
              </p:nvSpPr>
              <p:spPr>
                <a:xfrm>
                  <a:off x="67562" y="231258"/>
                  <a:ext cx="976045" cy="349894"/>
                </a:xfrm>
                <a:prstGeom prst="rect">
                  <a:avLst/>
                </a:prstGeom>
                <a:solidFill>
                  <a:srgbClr val="3A466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矩形 2"/>
                <p:cNvSpPr/>
                <p:nvPr/>
              </p:nvSpPr>
              <p:spPr>
                <a:xfrm>
                  <a:off x="-1" y="231258"/>
                  <a:ext cx="971601" cy="349894"/>
                </a:xfrm>
                <a:prstGeom prst="rect">
                  <a:avLst/>
                </a:prstGeom>
                <a:solidFill>
                  <a:srgbClr val="3A46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6" name="矩形 15"/>
              <p:cNvSpPr/>
              <p:nvPr/>
            </p:nvSpPr>
            <p:spPr>
              <a:xfrm>
                <a:off x="-1" y="4955300"/>
                <a:ext cx="9144000" cy="195486"/>
              </a:xfrm>
              <a:prstGeom prst="rect">
                <a:avLst/>
              </a:prstGeom>
              <a:solidFill>
                <a:srgbClr val="3A466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1" y="5034595"/>
                <a:ext cx="9144000" cy="188199"/>
              </a:xfrm>
              <a:prstGeom prst="rect">
                <a:avLst/>
              </a:prstGeom>
              <a:solidFill>
                <a:srgbClr val="3A46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5" name="组合 24"/>
            <p:cNvGrpSpPr/>
            <p:nvPr/>
          </p:nvGrpSpPr>
          <p:grpSpPr>
            <a:xfrm>
              <a:off x="7308304" y="209641"/>
              <a:ext cx="1629113" cy="460866"/>
              <a:chOff x="4046688" y="3391"/>
              <a:chExt cx="2856080" cy="818600"/>
            </a:xfrm>
          </p:grpSpPr>
          <p:pic>
            <p:nvPicPr>
              <p:cNvPr id="23" name="图片 22"/>
              <p:cNvPicPr>
                <a:picLocks noChangeAspect="1"/>
              </p:cNvPicPr>
              <p:nvPr/>
            </p:nvPicPr>
            <p:blipFill>
              <a:blip r:embed="rId1"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084168" y="3391"/>
                <a:ext cx="818600" cy="818600"/>
              </a:xfrm>
              <a:prstGeom prst="rect">
                <a:avLst/>
              </a:prstGeom>
              <a:pattFill prst="pct10">
                <a:fgClr>
                  <a:schemeClr val="tx2"/>
                </a:fgClr>
                <a:bgClr>
                  <a:schemeClr val="bg1"/>
                </a:bgClr>
              </a:pattFill>
            </p:spPr>
          </p:pic>
          <p:pic>
            <p:nvPicPr>
              <p:cNvPr id="24" name="图片 23"/>
              <p:cNvPicPr>
                <a:picLocks noChangeAspect="1"/>
              </p:cNvPicPr>
              <p:nvPr/>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046688" y="54977"/>
                <a:ext cx="2036151" cy="649109"/>
              </a:xfrm>
              <a:prstGeom prst="rect">
                <a:avLst/>
              </a:prstGeom>
            </p:spPr>
          </p:pic>
        </p:grpSp>
      </p:grpSp>
      <p:sp>
        <p:nvSpPr>
          <p:cNvPr id="10" name="文本框 9"/>
          <p:cNvSpPr txBox="1"/>
          <p:nvPr>
            <p:custDataLst>
              <p:tags r:id="rId3"/>
            </p:custDataLst>
          </p:nvPr>
        </p:nvSpPr>
        <p:spPr>
          <a:xfrm>
            <a:off x="3908425" y="2312035"/>
            <a:ext cx="2251710" cy="121285"/>
          </a:xfrm>
          <a:prstGeom prst="rect">
            <a:avLst/>
          </a:prstGeom>
          <a:noFill/>
        </p:spPr>
        <p:txBody>
          <a:bodyPr wrap="square" rtlCol="0">
            <a:noAutofit/>
          </a:bodyPr>
          <a:p>
            <a:endParaRPr lang="en-US" altLang="zh-CN" sz="2000" dirty="0">
              <a:solidFill>
                <a:srgbClr val="00B0F0"/>
              </a:solidFill>
            </a:endParaRPr>
          </a:p>
        </p:txBody>
      </p:sp>
      <p:sp>
        <p:nvSpPr>
          <p:cNvPr id="6" name="文本框 5"/>
          <p:cNvSpPr txBox="1"/>
          <p:nvPr/>
        </p:nvSpPr>
        <p:spPr>
          <a:xfrm>
            <a:off x="394970" y="771525"/>
            <a:ext cx="3048000" cy="368300"/>
          </a:xfrm>
          <a:prstGeom prst="rect">
            <a:avLst/>
          </a:prstGeom>
          <a:noFill/>
        </p:spPr>
        <p:txBody>
          <a:bodyPr wrap="square" rtlCol="0">
            <a:spAutoFit/>
          </a:bodyPr>
          <a:p>
            <a:r>
              <a:rPr lang="zh-CN" altLang="en-US"/>
              <a:t>实验结</a:t>
            </a:r>
            <a:r>
              <a:rPr lang="zh-CN" altLang="en-US"/>
              <a:t>论</a:t>
            </a:r>
            <a:endParaRPr lang="zh-CN" altLang="en-US"/>
          </a:p>
        </p:txBody>
      </p:sp>
      <p:sp>
        <p:nvSpPr>
          <p:cNvPr id="4" name="文本框 3"/>
          <p:cNvSpPr txBox="1"/>
          <p:nvPr/>
        </p:nvSpPr>
        <p:spPr>
          <a:xfrm>
            <a:off x="971550" y="1635125"/>
            <a:ext cx="6979285" cy="3157855"/>
          </a:xfrm>
          <a:prstGeom prst="rect">
            <a:avLst/>
          </a:prstGeom>
          <a:noFill/>
        </p:spPr>
        <p:txBody>
          <a:bodyPr wrap="square" rtlCol="0" anchor="t">
            <a:noAutofit/>
          </a:bodyPr>
          <a:p>
            <a:r>
              <a:rPr lang="zh-CN" altLang="en-US" sz="1400"/>
              <a:t>作者</a:t>
            </a:r>
            <a:r>
              <a:rPr lang="zh-CN" altLang="en-US" sz="1400"/>
              <a:t>提出了AerialFormer，一种专门设计用于解决遥感图像分割中遇到的独特和具有挑战性的特征的新方法。这些挑战包括微小对象、密集对象、前景-背景不平衡、类内异质性和类间同质性的存在。为了克服这些挑战，我们设计了AerialFormer，结合了Transformers和CNN架构的优势，创建了一个混合模型，将Transformer编码器与多扩张CNN解码器相结合。</a:t>
            </a:r>
            <a:endParaRPr lang="zh-CN" altLang="en-US" sz="1400"/>
          </a:p>
          <a:p>
            <a:r>
              <a:rPr lang="zh-CN" altLang="en-US" sz="1400"/>
              <a:t>AerialFormer-S具有更小的模型尺寸和更低的计算成本，实现了上级或与现有最先进的方法相当的性能，将其列为第二好的性能。此外，我们提出的AerialFormer-B超越了所有现有的最先进的方法，展示了其在遥感图像分割领域的卓越性能。</a:t>
            </a:r>
            <a:endParaRPr lang="zh-CN" altLang="en-US" sz="1400"/>
          </a:p>
        </p:txBody>
      </p:sp>
      <p:sp>
        <p:nvSpPr>
          <p:cNvPr id="7" name="矩形 6"/>
          <p:cNvSpPr/>
          <p:nvPr>
            <p:custDataLst>
              <p:tags r:id="rId4"/>
            </p:custDataLst>
          </p:nvPr>
        </p:nvSpPr>
        <p:spPr>
          <a:xfrm>
            <a:off x="1188084" y="267453"/>
            <a:ext cx="1503045" cy="328930"/>
          </a:xfrm>
          <a:prstGeom prst="rect">
            <a:avLst/>
          </a:prstGeom>
        </p:spPr>
        <p:txBody>
          <a:bodyPr wrap="square" lIns="68580" tIns="34290" rIns="68580" bIns="34290">
            <a:noAutofit/>
          </a:bodyPr>
          <a:p>
            <a:r>
              <a:rPr lang="en-US" altLang="zh-CN" sz="1600" dirty="0">
                <a:solidFill>
                  <a:srgbClr val="961E19"/>
                </a:solidFill>
                <a:latin typeface="微软雅黑" panose="020B0503020204020204" pitchFamily="34" charset="-122"/>
                <a:ea typeface="微软雅黑" panose="020B0503020204020204" pitchFamily="34" charset="-122"/>
              </a:rPr>
              <a:t> TGRS 2023</a:t>
            </a:r>
            <a:endParaRPr lang="en-US" altLang="zh-CN" sz="1600" dirty="0">
              <a:solidFill>
                <a:srgbClr val="961E19"/>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23478"/>
            <a:ext cx="9144000" cy="4104456"/>
          </a:xfrm>
          <a:prstGeom prst="rect">
            <a:avLst/>
          </a:prstGeom>
          <a:solidFill>
            <a:srgbClr val="3A466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0" y="-20538"/>
            <a:ext cx="9144000" cy="4104456"/>
          </a:xfrm>
          <a:prstGeom prst="rect">
            <a:avLst/>
          </a:prstGeom>
          <a:solidFill>
            <a:srgbClr val="3A46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1239754" y="1544638"/>
            <a:ext cx="6048672" cy="746358"/>
          </a:xfrm>
          <a:prstGeom prst="rect">
            <a:avLst/>
          </a:prstGeom>
        </p:spPr>
        <p:txBody>
          <a:bodyPr wrap="square" lIns="68580" tIns="34290" rIns="68580" bIns="34290">
            <a:spAutoFit/>
          </a:bodyPr>
          <a:lstStyle/>
          <a:p>
            <a:r>
              <a:rPr lang="zh-CN" altLang="en-US" sz="4400" dirty="0">
                <a:solidFill>
                  <a:schemeClr val="bg1"/>
                </a:solidFill>
                <a:latin typeface="微软雅黑" panose="020B0503020204020204" pitchFamily="34" charset="-122"/>
                <a:ea typeface="微软雅黑" panose="020B0503020204020204" pitchFamily="34" charset="-122"/>
              </a:rPr>
              <a:t>非常感谢您的阅览</a:t>
            </a:r>
            <a:endParaRPr lang="zh-CN" altLang="en-US" sz="4400" dirty="0">
              <a:solidFill>
                <a:schemeClr val="bg1"/>
              </a:solidFill>
              <a:latin typeface="微软雅黑" panose="020B0503020204020204" pitchFamily="34" charset="-122"/>
              <a:ea typeface="微软雅黑" panose="020B0503020204020204" pitchFamily="34" charset="-122"/>
            </a:endParaRPr>
          </a:p>
        </p:txBody>
      </p:sp>
      <p:sp>
        <p:nvSpPr>
          <p:cNvPr id="7" name="矩形 6"/>
          <p:cNvSpPr/>
          <p:nvPr/>
        </p:nvSpPr>
        <p:spPr>
          <a:xfrm>
            <a:off x="1532889" y="2400295"/>
            <a:ext cx="4623287" cy="315471"/>
          </a:xfrm>
          <a:prstGeom prst="rect">
            <a:avLst/>
          </a:prstGeom>
        </p:spPr>
        <p:txBody>
          <a:bodyPr wrap="square" lIns="68580" tIns="34290" rIns="68580" bIns="34290">
            <a:spAutoFit/>
          </a:bodyPr>
          <a:lstStyle/>
          <a:p>
            <a:r>
              <a:rPr lang="en-US" altLang="zh-CN" sz="1600" dirty="0">
                <a:solidFill>
                  <a:schemeClr val="bg1"/>
                </a:solidFill>
                <a:latin typeface="微软雅黑" panose="020B0503020204020204" pitchFamily="34" charset="-122"/>
                <a:ea typeface="微软雅黑" panose="020B0503020204020204" pitchFamily="34" charset="-122"/>
              </a:rPr>
              <a:t>Thank you very much for your reading.</a:t>
            </a:r>
            <a:endParaRPr lang="zh-CN" altLang="en-US" sz="1600" dirty="0">
              <a:solidFill>
                <a:schemeClr val="bg1"/>
              </a:solidFill>
              <a:latin typeface="微软雅黑" panose="020B0503020204020204" pitchFamily="34" charset="-122"/>
              <a:ea typeface="微软雅黑" panose="020B0503020204020204" pitchFamily="34" charset="-122"/>
            </a:endParaRPr>
          </a:p>
        </p:txBody>
      </p:sp>
      <p:sp>
        <p:nvSpPr>
          <p:cNvPr id="22" name="KSO_Shape"/>
          <p:cNvSpPr>
            <a:spLocks noChangeArrowheads="1"/>
          </p:cNvSpPr>
          <p:nvPr/>
        </p:nvSpPr>
        <p:spPr bwMode="auto">
          <a:xfrm>
            <a:off x="6026935" y="-197200"/>
            <a:ext cx="3375761" cy="2304532"/>
          </a:xfrm>
          <a:custGeom>
            <a:avLst/>
            <a:gdLst>
              <a:gd name="T0" fmla="*/ 844045 w 3931"/>
              <a:gd name="T1" fmla="*/ 356609 h 2392"/>
              <a:gd name="T2" fmla="*/ 561681 w 3931"/>
              <a:gd name="T3" fmla="*/ 235522 h 2392"/>
              <a:gd name="T4" fmla="*/ 243848 w 3931"/>
              <a:gd name="T5" fmla="*/ 356609 h 2392"/>
              <a:gd name="T6" fmla="*/ 155176 w 3931"/>
              <a:gd name="T7" fmla="*/ 319756 h 2392"/>
              <a:gd name="T8" fmla="*/ 155176 w 3931"/>
              <a:gd name="T9" fmla="*/ 428374 h 2392"/>
              <a:gd name="T10" fmla="*/ 179283 w 3931"/>
              <a:gd name="T11" fmla="*/ 461624 h 2392"/>
              <a:gd name="T12" fmla="*/ 154622 w 3931"/>
              <a:gd name="T13" fmla="*/ 494874 h 2392"/>
              <a:gd name="T14" fmla="*/ 180946 w 3931"/>
              <a:gd name="T15" fmla="*/ 611804 h 2392"/>
              <a:gd name="T16" fmla="*/ 103358 w 3931"/>
              <a:gd name="T17" fmla="*/ 611804 h 2392"/>
              <a:gd name="T18" fmla="*/ 129960 w 3931"/>
              <a:gd name="T19" fmla="*/ 494320 h 2392"/>
              <a:gd name="T20" fmla="*/ 108346 w 3931"/>
              <a:gd name="T21" fmla="*/ 461624 h 2392"/>
              <a:gd name="T22" fmla="*/ 129128 w 3931"/>
              <a:gd name="T23" fmla="*/ 429205 h 2392"/>
              <a:gd name="T24" fmla="*/ 129128 w 3931"/>
              <a:gd name="T25" fmla="*/ 308950 h 2392"/>
              <a:gd name="T26" fmla="*/ 0 w 3931"/>
              <a:gd name="T27" fmla="*/ 254918 h 2392"/>
              <a:gd name="T28" fmla="*/ 568054 w 3931"/>
              <a:gd name="T29" fmla="*/ 0 h 2392"/>
              <a:gd name="T30" fmla="*/ 1089278 w 3931"/>
              <a:gd name="T31" fmla="*/ 258243 h 2392"/>
              <a:gd name="T32" fmla="*/ 844045 w 3931"/>
              <a:gd name="T33" fmla="*/ 356609 h 2392"/>
              <a:gd name="T34" fmla="*/ 555307 w 3931"/>
              <a:gd name="T35" fmla="*/ 297035 h 2392"/>
              <a:gd name="T36" fmla="*/ 811624 w 3931"/>
              <a:gd name="T37" fmla="*/ 384040 h 2392"/>
              <a:gd name="T38" fmla="*/ 811624 w 3931"/>
              <a:gd name="T39" fmla="*/ 594902 h 2392"/>
              <a:gd name="T40" fmla="*/ 542284 w 3931"/>
              <a:gd name="T41" fmla="*/ 662788 h 2392"/>
              <a:gd name="T42" fmla="*/ 304532 w 3931"/>
              <a:gd name="T43" fmla="*/ 594902 h 2392"/>
              <a:gd name="T44" fmla="*/ 304532 w 3931"/>
              <a:gd name="T45" fmla="*/ 384040 h 2392"/>
              <a:gd name="T46" fmla="*/ 555307 w 3931"/>
              <a:gd name="T47" fmla="*/ 297035 h 2392"/>
              <a:gd name="T48" fmla="*/ 551982 w 3931"/>
              <a:gd name="T49" fmla="*/ 623996 h 2392"/>
              <a:gd name="T50" fmla="*/ 758698 w 3931"/>
              <a:gd name="T51" fmla="*/ 572458 h 2392"/>
              <a:gd name="T52" fmla="*/ 551982 w 3931"/>
              <a:gd name="T53" fmla="*/ 520643 h 2392"/>
              <a:gd name="T54" fmla="*/ 345543 w 3931"/>
              <a:gd name="T55" fmla="*/ 572458 h 2392"/>
              <a:gd name="T56" fmla="*/ 551982 w 3931"/>
              <a:gd name="T57" fmla="*/ 623996 h 2392"/>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3931" h="2392">
                <a:moveTo>
                  <a:pt x="3046" y="1287"/>
                </a:moveTo>
                <a:cubicBezTo>
                  <a:pt x="3046" y="1287"/>
                  <a:pt x="2618" y="850"/>
                  <a:pt x="2027" y="850"/>
                </a:cubicBezTo>
                <a:cubicBezTo>
                  <a:pt x="1450" y="850"/>
                  <a:pt x="880" y="1287"/>
                  <a:pt x="880" y="1287"/>
                </a:cubicBezTo>
                <a:cubicBezTo>
                  <a:pt x="560" y="1154"/>
                  <a:pt x="560" y="1154"/>
                  <a:pt x="560" y="1154"/>
                </a:cubicBezTo>
                <a:cubicBezTo>
                  <a:pt x="560" y="1546"/>
                  <a:pt x="560" y="1546"/>
                  <a:pt x="560" y="1546"/>
                </a:cubicBezTo>
                <a:cubicBezTo>
                  <a:pt x="610" y="1563"/>
                  <a:pt x="647" y="1610"/>
                  <a:pt x="647" y="1666"/>
                </a:cubicBezTo>
                <a:cubicBezTo>
                  <a:pt x="647" y="1723"/>
                  <a:pt x="609" y="1769"/>
                  <a:pt x="558" y="1786"/>
                </a:cubicBezTo>
                <a:cubicBezTo>
                  <a:pt x="653" y="2208"/>
                  <a:pt x="653" y="2208"/>
                  <a:pt x="653" y="2208"/>
                </a:cubicBezTo>
                <a:cubicBezTo>
                  <a:pt x="373" y="2208"/>
                  <a:pt x="373" y="2208"/>
                  <a:pt x="373" y="2208"/>
                </a:cubicBezTo>
                <a:cubicBezTo>
                  <a:pt x="469" y="1784"/>
                  <a:pt x="469" y="1784"/>
                  <a:pt x="469" y="1784"/>
                </a:cubicBezTo>
                <a:cubicBezTo>
                  <a:pt x="423" y="1764"/>
                  <a:pt x="391" y="1719"/>
                  <a:pt x="391" y="1666"/>
                </a:cubicBezTo>
                <a:cubicBezTo>
                  <a:pt x="391" y="1614"/>
                  <a:pt x="422" y="1570"/>
                  <a:pt x="466" y="1549"/>
                </a:cubicBezTo>
                <a:cubicBezTo>
                  <a:pt x="466" y="1115"/>
                  <a:pt x="466" y="1115"/>
                  <a:pt x="466" y="1115"/>
                </a:cubicBezTo>
                <a:cubicBezTo>
                  <a:pt x="0" y="920"/>
                  <a:pt x="0" y="920"/>
                  <a:pt x="0" y="920"/>
                </a:cubicBezTo>
                <a:cubicBezTo>
                  <a:pt x="2050" y="0"/>
                  <a:pt x="2050" y="0"/>
                  <a:pt x="2050" y="0"/>
                </a:cubicBezTo>
                <a:cubicBezTo>
                  <a:pt x="3931" y="932"/>
                  <a:pt x="3931" y="932"/>
                  <a:pt x="3931" y="932"/>
                </a:cubicBezTo>
                <a:lnTo>
                  <a:pt x="3046" y="1287"/>
                </a:lnTo>
                <a:close/>
                <a:moveTo>
                  <a:pt x="2004" y="1072"/>
                </a:moveTo>
                <a:cubicBezTo>
                  <a:pt x="2598" y="1072"/>
                  <a:pt x="2929" y="1386"/>
                  <a:pt x="2929" y="1386"/>
                </a:cubicBezTo>
                <a:cubicBezTo>
                  <a:pt x="2929" y="2147"/>
                  <a:pt x="2929" y="2147"/>
                  <a:pt x="2929" y="2147"/>
                </a:cubicBezTo>
                <a:cubicBezTo>
                  <a:pt x="2929" y="2147"/>
                  <a:pt x="2586" y="2392"/>
                  <a:pt x="1957" y="2392"/>
                </a:cubicBezTo>
                <a:cubicBezTo>
                  <a:pt x="1328" y="2392"/>
                  <a:pt x="1099" y="2147"/>
                  <a:pt x="1099" y="2147"/>
                </a:cubicBezTo>
                <a:cubicBezTo>
                  <a:pt x="1099" y="1386"/>
                  <a:pt x="1099" y="1386"/>
                  <a:pt x="1099" y="1386"/>
                </a:cubicBezTo>
                <a:cubicBezTo>
                  <a:pt x="1099" y="1386"/>
                  <a:pt x="1410" y="1072"/>
                  <a:pt x="2004" y="1072"/>
                </a:cubicBezTo>
                <a:close/>
                <a:moveTo>
                  <a:pt x="1992" y="2252"/>
                </a:moveTo>
                <a:cubicBezTo>
                  <a:pt x="2404" y="2252"/>
                  <a:pt x="2738" y="2168"/>
                  <a:pt x="2738" y="2066"/>
                </a:cubicBezTo>
                <a:cubicBezTo>
                  <a:pt x="2738" y="1963"/>
                  <a:pt x="2404" y="1879"/>
                  <a:pt x="1992" y="1879"/>
                </a:cubicBezTo>
                <a:cubicBezTo>
                  <a:pt x="1581" y="1879"/>
                  <a:pt x="1247" y="1963"/>
                  <a:pt x="1247" y="2066"/>
                </a:cubicBezTo>
                <a:cubicBezTo>
                  <a:pt x="1247" y="2168"/>
                  <a:pt x="1581" y="2252"/>
                  <a:pt x="1992" y="2252"/>
                </a:cubicBezTo>
                <a:close/>
              </a:path>
            </a:pathLst>
          </a:custGeom>
          <a:solidFill>
            <a:schemeClr val="bg1">
              <a:alpha val="26000"/>
            </a:schemeClr>
          </a:solidFill>
          <a:ln>
            <a:noFill/>
          </a:ln>
        </p:spPr>
        <p:txBody>
          <a:bodyPr anchor="ctr" anchorCtr="1"/>
          <a:lstStyle/>
          <a:p>
            <a:endParaRPr lang="zh-CN" altLang="en-US"/>
          </a:p>
        </p:txBody>
      </p:sp>
      <p:cxnSp>
        <p:nvCxnSpPr>
          <p:cNvPr id="8" name="直接连接符 7"/>
          <p:cNvCxnSpPr/>
          <p:nvPr/>
        </p:nvCxnSpPr>
        <p:spPr>
          <a:xfrm>
            <a:off x="1331640" y="2283718"/>
            <a:ext cx="4392488"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custDataLst>
              <p:tags r:id="rId1"/>
            </p:custDataLst>
          </p:nvPr>
        </p:nvSpPr>
        <p:spPr>
          <a:xfrm>
            <a:off x="2286000" y="2387600"/>
            <a:ext cx="4572000" cy="368300"/>
          </a:xfrm>
          <a:prstGeom prst="rect">
            <a:avLst/>
          </a:prstGeom>
          <a:noFill/>
        </p:spPr>
        <p:txBody>
          <a:bodyPr wrap="square" rtlCol="0" anchor="t">
            <a:spAutoFit/>
          </a:bodyPr>
          <a:p>
            <a:endParaRPr lang="zh-CN" alt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209641"/>
            <a:ext cx="9144000" cy="5013153"/>
            <a:chOff x="-1" y="209641"/>
            <a:chExt cx="9144000" cy="5013153"/>
          </a:xfrm>
        </p:grpSpPr>
        <p:grpSp>
          <p:nvGrpSpPr>
            <p:cNvPr id="20" name="组合 19"/>
            <p:cNvGrpSpPr/>
            <p:nvPr/>
          </p:nvGrpSpPr>
          <p:grpSpPr>
            <a:xfrm>
              <a:off x="-1" y="231258"/>
              <a:ext cx="9144000" cy="4991536"/>
              <a:chOff x="-1" y="231258"/>
              <a:chExt cx="9144000" cy="4991536"/>
            </a:xfrm>
          </p:grpSpPr>
          <p:grpSp>
            <p:nvGrpSpPr>
              <p:cNvPr id="19" name="组合 18"/>
              <p:cNvGrpSpPr/>
              <p:nvPr/>
            </p:nvGrpSpPr>
            <p:grpSpPr>
              <a:xfrm>
                <a:off x="-1" y="231258"/>
                <a:ext cx="1043608" cy="349894"/>
                <a:chOff x="-1" y="231258"/>
                <a:chExt cx="1043608" cy="349894"/>
              </a:xfrm>
            </p:grpSpPr>
            <p:sp>
              <p:nvSpPr>
                <p:cNvPr id="2" name="矩形 1"/>
                <p:cNvSpPr/>
                <p:nvPr/>
              </p:nvSpPr>
              <p:spPr>
                <a:xfrm>
                  <a:off x="67562" y="231258"/>
                  <a:ext cx="976045" cy="349894"/>
                </a:xfrm>
                <a:prstGeom prst="rect">
                  <a:avLst/>
                </a:prstGeom>
                <a:solidFill>
                  <a:srgbClr val="3A466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矩形 2"/>
                <p:cNvSpPr/>
                <p:nvPr/>
              </p:nvSpPr>
              <p:spPr>
                <a:xfrm>
                  <a:off x="-1" y="231258"/>
                  <a:ext cx="971601" cy="349894"/>
                </a:xfrm>
                <a:prstGeom prst="rect">
                  <a:avLst/>
                </a:prstGeom>
                <a:solidFill>
                  <a:srgbClr val="3A46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矩形 3"/>
              <p:cNvSpPr/>
              <p:nvPr/>
            </p:nvSpPr>
            <p:spPr>
              <a:xfrm>
                <a:off x="1043304" y="267453"/>
                <a:ext cx="3180080" cy="403225"/>
              </a:xfrm>
              <a:prstGeom prst="rect">
                <a:avLst/>
              </a:prstGeom>
            </p:spPr>
            <p:txBody>
              <a:bodyPr wrap="square" lIns="68580" tIns="34290" rIns="68580" bIns="34290">
                <a:noAutofit/>
              </a:bodyPr>
              <a:lstStyle/>
              <a:p>
                <a:r>
                  <a:rPr lang="en-US" altLang="zh-CN" sz="1600" dirty="0">
                    <a:solidFill>
                      <a:srgbClr val="961E19"/>
                    </a:solidFill>
                    <a:latin typeface="微软雅黑" panose="020B0503020204020204" pitchFamily="34" charset="-122"/>
                    <a:ea typeface="微软雅黑" panose="020B0503020204020204" pitchFamily="34" charset="-122"/>
                  </a:rPr>
                  <a:t>ECCV 2024</a:t>
                </a:r>
                <a:endParaRPr lang="en-US" altLang="zh-CN" sz="1600" dirty="0">
                  <a:solidFill>
                    <a:srgbClr val="961E19"/>
                  </a:solidFill>
                  <a:latin typeface="微软雅黑" panose="020B0503020204020204" pitchFamily="34" charset="-122"/>
                  <a:ea typeface="微软雅黑" panose="020B0503020204020204" pitchFamily="34" charset="-122"/>
                </a:endParaRPr>
              </a:p>
            </p:txBody>
          </p:sp>
          <p:sp>
            <p:nvSpPr>
              <p:cNvPr id="16" name="矩形 15"/>
              <p:cNvSpPr/>
              <p:nvPr/>
            </p:nvSpPr>
            <p:spPr>
              <a:xfrm>
                <a:off x="-1" y="4955300"/>
                <a:ext cx="9144000" cy="195486"/>
              </a:xfrm>
              <a:prstGeom prst="rect">
                <a:avLst/>
              </a:prstGeom>
              <a:solidFill>
                <a:srgbClr val="3A466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1" y="5034595"/>
                <a:ext cx="9144000" cy="188199"/>
              </a:xfrm>
              <a:prstGeom prst="rect">
                <a:avLst/>
              </a:prstGeom>
              <a:solidFill>
                <a:srgbClr val="3A46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5" name="组合 24"/>
            <p:cNvGrpSpPr/>
            <p:nvPr/>
          </p:nvGrpSpPr>
          <p:grpSpPr>
            <a:xfrm>
              <a:off x="7308304" y="209641"/>
              <a:ext cx="1629113" cy="460866"/>
              <a:chOff x="4046688" y="3391"/>
              <a:chExt cx="2856080" cy="818600"/>
            </a:xfrm>
          </p:grpSpPr>
          <p:pic>
            <p:nvPicPr>
              <p:cNvPr id="23" name="图片 22"/>
              <p:cNvPicPr>
                <a:picLocks noChangeAspect="1"/>
              </p:cNvPicPr>
              <p:nvPr/>
            </p:nvPicPr>
            <p:blipFill>
              <a:blip r:embed="rId1"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084168" y="3391"/>
                <a:ext cx="818600" cy="818600"/>
              </a:xfrm>
              <a:prstGeom prst="rect">
                <a:avLst/>
              </a:prstGeom>
              <a:pattFill prst="pct10">
                <a:fgClr>
                  <a:schemeClr val="tx2"/>
                </a:fgClr>
                <a:bgClr>
                  <a:schemeClr val="bg1"/>
                </a:bgClr>
              </a:pattFill>
            </p:spPr>
          </p:pic>
          <p:pic>
            <p:nvPicPr>
              <p:cNvPr id="24" name="图片 23"/>
              <p:cNvPicPr>
                <a:picLocks noChangeAspect="1"/>
              </p:cNvPicPr>
              <p:nvPr/>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046688" y="54977"/>
                <a:ext cx="2036151" cy="649109"/>
              </a:xfrm>
              <a:prstGeom prst="rect">
                <a:avLst/>
              </a:prstGeom>
            </p:spPr>
          </p:pic>
        </p:grpSp>
      </p:grpSp>
      <p:pic>
        <p:nvPicPr>
          <p:cNvPr id="7" name="图片 6"/>
          <p:cNvPicPr>
            <a:picLocks noChangeAspect="1"/>
          </p:cNvPicPr>
          <p:nvPr>
            <p:custDataLst>
              <p:tags r:id="rId3"/>
            </p:custDataLst>
          </p:nvPr>
        </p:nvPicPr>
        <p:blipFill>
          <a:blip r:embed="rId4"/>
          <a:stretch>
            <a:fillRect/>
          </a:stretch>
        </p:blipFill>
        <p:spPr>
          <a:xfrm>
            <a:off x="0" y="1613535"/>
            <a:ext cx="9144000" cy="191579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209641"/>
            <a:ext cx="9144000" cy="5013153"/>
            <a:chOff x="-1" y="209641"/>
            <a:chExt cx="9144000" cy="5013153"/>
          </a:xfrm>
        </p:grpSpPr>
        <p:grpSp>
          <p:nvGrpSpPr>
            <p:cNvPr id="20" name="组合 19"/>
            <p:cNvGrpSpPr/>
            <p:nvPr/>
          </p:nvGrpSpPr>
          <p:grpSpPr>
            <a:xfrm>
              <a:off x="-1" y="231258"/>
              <a:ext cx="9144000" cy="4991536"/>
              <a:chOff x="-1" y="231258"/>
              <a:chExt cx="9144000" cy="4991536"/>
            </a:xfrm>
          </p:grpSpPr>
          <p:grpSp>
            <p:nvGrpSpPr>
              <p:cNvPr id="19" name="组合 18"/>
              <p:cNvGrpSpPr/>
              <p:nvPr/>
            </p:nvGrpSpPr>
            <p:grpSpPr>
              <a:xfrm>
                <a:off x="-1" y="231258"/>
                <a:ext cx="1043608" cy="349894"/>
                <a:chOff x="-1" y="231258"/>
                <a:chExt cx="1043608" cy="349894"/>
              </a:xfrm>
            </p:grpSpPr>
            <p:sp>
              <p:nvSpPr>
                <p:cNvPr id="2" name="矩形 1"/>
                <p:cNvSpPr/>
                <p:nvPr/>
              </p:nvSpPr>
              <p:spPr>
                <a:xfrm>
                  <a:off x="67562" y="231258"/>
                  <a:ext cx="976045" cy="349894"/>
                </a:xfrm>
                <a:prstGeom prst="rect">
                  <a:avLst/>
                </a:prstGeom>
                <a:solidFill>
                  <a:srgbClr val="3A466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矩形 2"/>
                <p:cNvSpPr/>
                <p:nvPr/>
              </p:nvSpPr>
              <p:spPr>
                <a:xfrm>
                  <a:off x="-1" y="231258"/>
                  <a:ext cx="971601" cy="349894"/>
                </a:xfrm>
                <a:prstGeom prst="rect">
                  <a:avLst/>
                </a:prstGeom>
                <a:solidFill>
                  <a:srgbClr val="3A46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6" name="矩形 15"/>
              <p:cNvSpPr/>
              <p:nvPr/>
            </p:nvSpPr>
            <p:spPr>
              <a:xfrm>
                <a:off x="-1" y="4955300"/>
                <a:ext cx="9144000" cy="195486"/>
              </a:xfrm>
              <a:prstGeom prst="rect">
                <a:avLst/>
              </a:prstGeom>
              <a:solidFill>
                <a:srgbClr val="3A466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1" y="5034595"/>
                <a:ext cx="9144000" cy="188199"/>
              </a:xfrm>
              <a:prstGeom prst="rect">
                <a:avLst/>
              </a:prstGeom>
              <a:solidFill>
                <a:srgbClr val="3A46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5" name="组合 24"/>
            <p:cNvGrpSpPr/>
            <p:nvPr/>
          </p:nvGrpSpPr>
          <p:grpSpPr>
            <a:xfrm>
              <a:off x="7308304" y="209641"/>
              <a:ext cx="1629113" cy="460866"/>
              <a:chOff x="4046688" y="3391"/>
              <a:chExt cx="2856080" cy="818600"/>
            </a:xfrm>
          </p:grpSpPr>
          <p:pic>
            <p:nvPicPr>
              <p:cNvPr id="23" name="图片 22"/>
              <p:cNvPicPr>
                <a:picLocks noChangeAspect="1"/>
              </p:cNvPicPr>
              <p:nvPr/>
            </p:nvPicPr>
            <p:blipFill>
              <a:blip r:embed="rId1"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084168" y="3391"/>
                <a:ext cx="818600" cy="818600"/>
              </a:xfrm>
              <a:prstGeom prst="rect">
                <a:avLst/>
              </a:prstGeom>
              <a:pattFill prst="pct10">
                <a:fgClr>
                  <a:schemeClr val="tx2"/>
                </a:fgClr>
                <a:bgClr>
                  <a:schemeClr val="bg1"/>
                </a:bgClr>
              </a:pattFill>
            </p:spPr>
          </p:pic>
          <p:pic>
            <p:nvPicPr>
              <p:cNvPr id="24" name="图片 23"/>
              <p:cNvPicPr>
                <a:picLocks noChangeAspect="1"/>
              </p:cNvPicPr>
              <p:nvPr/>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046688" y="54977"/>
                <a:ext cx="2036151" cy="649109"/>
              </a:xfrm>
              <a:prstGeom prst="rect">
                <a:avLst/>
              </a:prstGeom>
            </p:spPr>
          </p:pic>
        </p:grpSp>
      </p:grpSp>
      <p:sp>
        <p:nvSpPr>
          <p:cNvPr id="8" name="文本框 7"/>
          <p:cNvSpPr txBox="1"/>
          <p:nvPr/>
        </p:nvSpPr>
        <p:spPr>
          <a:xfrm>
            <a:off x="611505" y="1347470"/>
            <a:ext cx="6972300" cy="2355850"/>
          </a:xfrm>
          <a:prstGeom prst="rect">
            <a:avLst/>
          </a:prstGeom>
          <a:noFill/>
        </p:spPr>
        <p:txBody>
          <a:bodyPr wrap="square" rtlCol="0" anchor="t">
            <a:noAutofit/>
          </a:bodyPr>
          <a:p>
            <a:pPr indent="457200" fontAlgn="auto"/>
            <a:endParaRPr lang="zh-CN" altLang="en-US" sz="1400"/>
          </a:p>
          <a:p>
            <a:pPr indent="457200" fontAlgn="auto"/>
            <a:r>
              <a:rPr lang="zh-CN" altLang="en-US" sz="1600"/>
              <a:t>将 Transformer 和 Self attention 引入视觉领域会带来巨大的挑战。现代 Transformer 模型通常采用 Softmax attention，计算每个 Query 和 Key 之间的相似度，导致计算复杂度随 token 数量呈二次方关系。为了解决这个问题，现有的工作通过设计高效的注意力机制来降低计算复杂度。比如，Swin Transformer[1]减少了感受野，将 Self-Attention 的计算限制在局部窗口上。PVT[2]采用稀疏 Attention，通过减少 Key 和 Value 的数量来减轻计算负担。尽管这些方法很有效，但它们不可避免地损害了对远程关系进行建模的能力，并且仍然不如全局 Self-Attention。</a:t>
            </a:r>
            <a:endParaRPr lang="zh-CN" altLang="en-US" sz="1600"/>
          </a:p>
        </p:txBody>
      </p:sp>
      <p:sp>
        <p:nvSpPr>
          <p:cNvPr id="4" name="文本框 3"/>
          <p:cNvSpPr txBox="1"/>
          <p:nvPr/>
        </p:nvSpPr>
        <p:spPr>
          <a:xfrm>
            <a:off x="67310" y="670560"/>
            <a:ext cx="1706880" cy="368300"/>
          </a:xfrm>
          <a:prstGeom prst="rect">
            <a:avLst/>
          </a:prstGeom>
          <a:noFill/>
        </p:spPr>
        <p:txBody>
          <a:bodyPr wrap="square" rtlCol="0" anchor="t">
            <a:spAutoFit/>
          </a:bodyPr>
          <a:p>
            <a:pPr indent="457200" fontAlgn="auto"/>
            <a:r>
              <a:rPr lang="zh-CN" altLang="en-US">
                <a:sym typeface="+mn-ea"/>
              </a:rPr>
              <a:t>研究背景：</a:t>
            </a:r>
            <a:endParaRPr lang="zh-CN" altLang="en-US">
              <a:sym typeface="+mn-ea"/>
            </a:endParaRPr>
          </a:p>
        </p:txBody>
      </p:sp>
      <p:sp>
        <p:nvSpPr>
          <p:cNvPr id="7" name="矩形 6"/>
          <p:cNvSpPr/>
          <p:nvPr>
            <p:custDataLst>
              <p:tags r:id="rId3"/>
            </p:custDataLst>
          </p:nvPr>
        </p:nvSpPr>
        <p:spPr>
          <a:xfrm>
            <a:off x="1043304" y="267453"/>
            <a:ext cx="3180080" cy="403225"/>
          </a:xfrm>
          <a:prstGeom prst="rect">
            <a:avLst/>
          </a:prstGeom>
        </p:spPr>
        <p:txBody>
          <a:bodyPr wrap="square" lIns="68580" tIns="34290" rIns="68580" bIns="34290">
            <a:noAutofit/>
          </a:bodyPr>
          <a:p>
            <a:r>
              <a:rPr lang="en-US" altLang="zh-CN" sz="1600" dirty="0">
                <a:solidFill>
                  <a:srgbClr val="961E19"/>
                </a:solidFill>
                <a:latin typeface="微软雅黑" panose="020B0503020204020204" pitchFamily="34" charset="-122"/>
                <a:ea typeface="微软雅黑" panose="020B0503020204020204" pitchFamily="34" charset="-122"/>
              </a:rPr>
              <a:t>ECCV 2024</a:t>
            </a:r>
            <a:endParaRPr lang="en-US" altLang="zh-CN" sz="1600" dirty="0">
              <a:solidFill>
                <a:srgbClr val="961E19"/>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209641"/>
            <a:ext cx="9144000" cy="5013153"/>
            <a:chOff x="-1" y="209641"/>
            <a:chExt cx="9144000" cy="5013153"/>
          </a:xfrm>
        </p:grpSpPr>
        <p:grpSp>
          <p:nvGrpSpPr>
            <p:cNvPr id="20" name="组合 19"/>
            <p:cNvGrpSpPr/>
            <p:nvPr/>
          </p:nvGrpSpPr>
          <p:grpSpPr>
            <a:xfrm>
              <a:off x="-1" y="231258"/>
              <a:ext cx="9144000" cy="4991536"/>
              <a:chOff x="-1" y="231258"/>
              <a:chExt cx="9144000" cy="4991536"/>
            </a:xfrm>
          </p:grpSpPr>
          <p:grpSp>
            <p:nvGrpSpPr>
              <p:cNvPr id="19" name="组合 18"/>
              <p:cNvGrpSpPr/>
              <p:nvPr/>
            </p:nvGrpSpPr>
            <p:grpSpPr>
              <a:xfrm>
                <a:off x="-1" y="231258"/>
                <a:ext cx="1043608" cy="349894"/>
                <a:chOff x="-1" y="231258"/>
                <a:chExt cx="1043608" cy="349894"/>
              </a:xfrm>
            </p:grpSpPr>
            <p:sp>
              <p:nvSpPr>
                <p:cNvPr id="2" name="矩形 1"/>
                <p:cNvSpPr/>
                <p:nvPr/>
              </p:nvSpPr>
              <p:spPr>
                <a:xfrm>
                  <a:off x="67562" y="231258"/>
                  <a:ext cx="976045" cy="349894"/>
                </a:xfrm>
                <a:prstGeom prst="rect">
                  <a:avLst/>
                </a:prstGeom>
                <a:solidFill>
                  <a:srgbClr val="3A466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矩形 2"/>
                <p:cNvSpPr/>
                <p:nvPr/>
              </p:nvSpPr>
              <p:spPr>
                <a:xfrm>
                  <a:off x="-1" y="231258"/>
                  <a:ext cx="971601" cy="349894"/>
                </a:xfrm>
                <a:prstGeom prst="rect">
                  <a:avLst/>
                </a:prstGeom>
                <a:solidFill>
                  <a:srgbClr val="3A46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6" name="矩形 15"/>
              <p:cNvSpPr/>
              <p:nvPr/>
            </p:nvSpPr>
            <p:spPr>
              <a:xfrm>
                <a:off x="-1" y="4955300"/>
                <a:ext cx="9144000" cy="195486"/>
              </a:xfrm>
              <a:prstGeom prst="rect">
                <a:avLst/>
              </a:prstGeom>
              <a:solidFill>
                <a:srgbClr val="3A466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1" y="5034595"/>
                <a:ext cx="9144000" cy="188199"/>
              </a:xfrm>
              <a:prstGeom prst="rect">
                <a:avLst/>
              </a:prstGeom>
              <a:solidFill>
                <a:srgbClr val="3A46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5" name="组合 24"/>
            <p:cNvGrpSpPr/>
            <p:nvPr/>
          </p:nvGrpSpPr>
          <p:grpSpPr>
            <a:xfrm>
              <a:off x="7308304" y="209641"/>
              <a:ext cx="1629113" cy="460866"/>
              <a:chOff x="4046688" y="3391"/>
              <a:chExt cx="2856080" cy="818600"/>
            </a:xfrm>
          </p:grpSpPr>
          <p:pic>
            <p:nvPicPr>
              <p:cNvPr id="23" name="图片 22"/>
              <p:cNvPicPr>
                <a:picLocks noChangeAspect="1"/>
              </p:cNvPicPr>
              <p:nvPr/>
            </p:nvPicPr>
            <p:blipFill>
              <a:blip r:embed="rId1"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084168" y="3391"/>
                <a:ext cx="818600" cy="818600"/>
              </a:xfrm>
              <a:prstGeom prst="rect">
                <a:avLst/>
              </a:prstGeom>
              <a:pattFill prst="pct10">
                <a:fgClr>
                  <a:schemeClr val="tx2"/>
                </a:fgClr>
                <a:bgClr>
                  <a:schemeClr val="bg1"/>
                </a:bgClr>
              </a:pattFill>
            </p:spPr>
          </p:pic>
          <p:pic>
            <p:nvPicPr>
              <p:cNvPr id="24" name="图片 23"/>
              <p:cNvPicPr>
                <a:picLocks noChangeAspect="1"/>
              </p:cNvPicPr>
              <p:nvPr/>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046688" y="54977"/>
                <a:ext cx="2036151" cy="649109"/>
              </a:xfrm>
              <a:prstGeom prst="rect">
                <a:avLst/>
              </a:prstGeom>
            </p:spPr>
          </p:pic>
        </p:grpSp>
      </p:grpSp>
      <p:sp>
        <p:nvSpPr>
          <p:cNvPr id="4" name="文本框 3"/>
          <p:cNvSpPr txBox="1"/>
          <p:nvPr/>
        </p:nvSpPr>
        <p:spPr>
          <a:xfrm>
            <a:off x="67310" y="670560"/>
            <a:ext cx="1706880" cy="368300"/>
          </a:xfrm>
          <a:prstGeom prst="rect">
            <a:avLst/>
          </a:prstGeom>
          <a:noFill/>
        </p:spPr>
        <p:txBody>
          <a:bodyPr wrap="square" rtlCol="0" anchor="t">
            <a:spAutoFit/>
          </a:bodyPr>
          <a:p>
            <a:pPr indent="457200" fontAlgn="auto"/>
            <a:r>
              <a:rPr lang="zh-CN" altLang="en-US">
                <a:sym typeface="+mn-ea"/>
              </a:rPr>
              <a:t>研究</a:t>
            </a:r>
            <a:r>
              <a:rPr lang="zh-CN" altLang="en-US">
                <a:sym typeface="+mn-ea"/>
              </a:rPr>
              <a:t>方法：</a:t>
            </a:r>
            <a:endParaRPr lang="zh-CN" altLang="en-US">
              <a:sym typeface="+mn-ea"/>
            </a:endParaRPr>
          </a:p>
        </p:txBody>
      </p:sp>
      <p:pic>
        <p:nvPicPr>
          <p:cNvPr id="6" name="图片 5"/>
          <p:cNvPicPr>
            <a:picLocks noChangeAspect="1"/>
          </p:cNvPicPr>
          <p:nvPr>
            <p:custDataLst>
              <p:tags r:id="rId3"/>
            </p:custDataLst>
          </p:nvPr>
        </p:nvPicPr>
        <p:blipFill>
          <a:blip r:embed="rId4"/>
          <a:stretch>
            <a:fillRect/>
          </a:stretch>
        </p:blipFill>
        <p:spPr>
          <a:xfrm>
            <a:off x="5219700" y="604520"/>
            <a:ext cx="3596640" cy="4378960"/>
          </a:xfrm>
          <a:prstGeom prst="rect">
            <a:avLst/>
          </a:prstGeom>
        </p:spPr>
      </p:pic>
      <p:sp>
        <p:nvSpPr>
          <p:cNvPr id="7" name="文本框 6"/>
          <p:cNvSpPr txBox="1"/>
          <p:nvPr/>
        </p:nvSpPr>
        <p:spPr>
          <a:xfrm>
            <a:off x="640715" y="1347470"/>
            <a:ext cx="4144645" cy="2886710"/>
          </a:xfrm>
          <a:prstGeom prst="rect">
            <a:avLst/>
          </a:prstGeom>
          <a:noFill/>
        </p:spPr>
        <p:txBody>
          <a:bodyPr wrap="square" rtlCol="0" anchor="t">
            <a:noAutofit/>
          </a:bodyPr>
          <a:p>
            <a:pPr indent="406400" fontAlgn="auto">
              <a:extLst>
                <a:ext uri="{35155182-B16C-46BC-9424-99874614C6A1}">
                  <wpsdc:indentchars xmlns:wpsdc="http://www.wps.cn/officeDocument/2017/drawingmlCustomData" val="200" checksum="1740828767"/>
                </a:ext>
              </a:extLst>
            </a:pPr>
            <a:r>
              <a:rPr lang="zh-CN" altLang="en-US" sz="1600"/>
              <a:t>如图所示：Softmax注意力、线性注意力和Agent注意力之间的差异。Softmax attention计算所有查询-关键字对之间的相似性，导致二次复杂度。线性注意将映射函数（·）分别应用于Q和K，以改变计算顺序，降低了复杂度，但表达能力不足。</a:t>
            </a:r>
            <a:endParaRPr lang="zh-CN" altLang="en-US" sz="1600"/>
          </a:p>
          <a:p>
            <a:pPr indent="406400" fontAlgn="auto">
              <a:extLst>
                <a:ext uri="{35155182-B16C-46BC-9424-99874614C6A1}">
                  <wpsdc:indentchars xmlns:wpsdc="http://www.wps.cn/officeDocument/2017/drawingmlCustomData" val="200" checksum="1740828767"/>
                </a:ext>
              </a:extLst>
            </a:pPr>
            <a:r>
              <a:rPr lang="zh-CN" altLang="en-US" sz="1600"/>
              <a:t>Agent注意采用一小组Agent令牌来聚合和广播全局信息，从而将Softmax和线性注意巧妙地结合起来，自然地享受到了高表达性和低计算复杂度的优势。</a:t>
            </a:r>
            <a:endParaRPr lang="zh-CN" altLang="en-US" sz="1600"/>
          </a:p>
        </p:txBody>
      </p:sp>
      <p:sp>
        <p:nvSpPr>
          <p:cNvPr id="9" name="矩形 8"/>
          <p:cNvSpPr/>
          <p:nvPr>
            <p:custDataLst>
              <p:tags r:id="rId5"/>
            </p:custDataLst>
          </p:nvPr>
        </p:nvSpPr>
        <p:spPr>
          <a:xfrm>
            <a:off x="1043304" y="267453"/>
            <a:ext cx="3180080" cy="403225"/>
          </a:xfrm>
          <a:prstGeom prst="rect">
            <a:avLst/>
          </a:prstGeom>
        </p:spPr>
        <p:txBody>
          <a:bodyPr wrap="square" lIns="68580" tIns="34290" rIns="68580" bIns="34290">
            <a:noAutofit/>
          </a:bodyPr>
          <a:lstStyle/>
          <a:p>
            <a:r>
              <a:rPr lang="en-US" altLang="zh-CN" sz="1600" dirty="0">
                <a:solidFill>
                  <a:srgbClr val="961E19"/>
                </a:solidFill>
                <a:latin typeface="微软雅黑" panose="020B0503020204020204" pitchFamily="34" charset="-122"/>
                <a:ea typeface="微软雅黑" panose="020B0503020204020204" pitchFamily="34" charset="-122"/>
              </a:rPr>
              <a:t>ECCV 2024</a:t>
            </a:r>
            <a:endParaRPr lang="en-US" altLang="zh-CN" sz="1600" dirty="0">
              <a:solidFill>
                <a:srgbClr val="961E19"/>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209641"/>
            <a:ext cx="9144000" cy="5013153"/>
            <a:chOff x="-1" y="209641"/>
            <a:chExt cx="9144000" cy="5013153"/>
          </a:xfrm>
        </p:grpSpPr>
        <p:grpSp>
          <p:nvGrpSpPr>
            <p:cNvPr id="20" name="组合 19"/>
            <p:cNvGrpSpPr/>
            <p:nvPr/>
          </p:nvGrpSpPr>
          <p:grpSpPr>
            <a:xfrm>
              <a:off x="-1" y="231258"/>
              <a:ext cx="9144000" cy="4991536"/>
              <a:chOff x="-1" y="231258"/>
              <a:chExt cx="9144000" cy="4991536"/>
            </a:xfrm>
          </p:grpSpPr>
          <p:grpSp>
            <p:nvGrpSpPr>
              <p:cNvPr id="19" name="组合 18"/>
              <p:cNvGrpSpPr/>
              <p:nvPr/>
            </p:nvGrpSpPr>
            <p:grpSpPr>
              <a:xfrm>
                <a:off x="-1" y="231258"/>
                <a:ext cx="1043608" cy="349894"/>
                <a:chOff x="-1" y="231258"/>
                <a:chExt cx="1043608" cy="349894"/>
              </a:xfrm>
            </p:grpSpPr>
            <p:sp>
              <p:nvSpPr>
                <p:cNvPr id="2" name="矩形 1"/>
                <p:cNvSpPr/>
                <p:nvPr/>
              </p:nvSpPr>
              <p:spPr>
                <a:xfrm>
                  <a:off x="67562" y="231258"/>
                  <a:ext cx="976045" cy="349894"/>
                </a:xfrm>
                <a:prstGeom prst="rect">
                  <a:avLst/>
                </a:prstGeom>
                <a:solidFill>
                  <a:srgbClr val="3A466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矩形 2"/>
                <p:cNvSpPr/>
                <p:nvPr/>
              </p:nvSpPr>
              <p:spPr>
                <a:xfrm>
                  <a:off x="-1" y="231258"/>
                  <a:ext cx="971601" cy="349894"/>
                </a:xfrm>
                <a:prstGeom prst="rect">
                  <a:avLst/>
                </a:prstGeom>
                <a:solidFill>
                  <a:srgbClr val="3A46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6" name="矩形 15"/>
              <p:cNvSpPr/>
              <p:nvPr/>
            </p:nvSpPr>
            <p:spPr>
              <a:xfrm>
                <a:off x="-1" y="4955300"/>
                <a:ext cx="9144000" cy="195486"/>
              </a:xfrm>
              <a:prstGeom prst="rect">
                <a:avLst/>
              </a:prstGeom>
              <a:solidFill>
                <a:srgbClr val="3A466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1" y="5034595"/>
                <a:ext cx="9144000" cy="188199"/>
              </a:xfrm>
              <a:prstGeom prst="rect">
                <a:avLst/>
              </a:prstGeom>
              <a:solidFill>
                <a:srgbClr val="3A46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5" name="组合 24"/>
            <p:cNvGrpSpPr/>
            <p:nvPr/>
          </p:nvGrpSpPr>
          <p:grpSpPr>
            <a:xfrm>
              <a:off x="7308304" y="209641"/>
              <a:ext cx="1629113" cy="460866"/>
              <a:chOff x="4046688" y="3391"/>
              <a:chExt cx="2856080" cy="818600"/>
            </a:xfrm>
          </p:grpSpPr>
          <p:pic>
            <p:nvPicPr>
              <p:cNvPr id="23" name="图片 22"/>
              <p:cNvPicPr>
                <a:picLocks noChangeAspect="1"/>
              </p:cNvPicPr>
              <p:nvPr/>
            </p:nvPicPr>
            <p:blipFill>
              <a:blip r:embed="rId1"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084168" y="3391"/>
                <a:ext cx="818600" cy="818600"/>
              </a:xfrm>
              <a:prstGeom prst="rect">
                <a:avLst/>
              </a:prstGeom>
              <a:pattFill prst="pct10">
                <a:fgClr>
                  <a:schemeClr val="tx2"/>
                </a:fgClr>
                <a:bgClr>
                  <a:schemeClr val="bg1"/>
                </a:bgClr>
              </a:pattFill>
            </p:spPr>
          </p:pic>
          <p:pic>
            <p:nvPicPr>
              <p:cNvPr id="24" name="图片 23"/>
              <p:cNvPicPr>
                <a:picLocks noChangeAspect="1"/>
              </p:cNvPicPr>
              <p:nvPr/>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046688" y="54977"/>
                <a:ext cx="2036151" cy="649109"/>
              </a:xfrm>
              <a:prstGeom prst="rect">
                <a:avLst/>
              </a:prstGeom>
            </p:spPr>
          </p:pic>
        </p:grpSp>
      </p:grpSp>
      <p:pic>
        <p:nvPicPr>
          <p:cNvPr id="4" name="图片 3"/>
          <p:cNvPicPr>
            <a:picLocks noChangeAspect="1"/>
          </p:cNvPicPr>
          <p:nvPr>
            <p:custDataLst>
              <p:tags r:id="rId3"/>
            </p:custDataLst>
          </p:nvPr>
        </p:nvPicPr>
        <p:blipFill>
          <a:blip r:embed="rId4"/>
          <a:stretch>
            <a:fillRect/>
          </a:stretch>
        </p:blipFill>
        <p:spPr>
          <a:xfrm>
            <a:off x="0" y="627380"/>
            <a:ext cx="9144000" cy="2419350"/>
          </a:xfrm>
          <a:prstGeom prst="rect">
            <a:avLst/>
          </a:prstGeom>
        </p:spPr>
      </p:pic>
      <p:sp>
        <p:nvSpPr>
          <p:cNvPr id="7" name="矩形 6"/>
          <p:cNvSpPr/>
          <p:nvPr>
            <p:custDataLst>
              <p:tags r:id="rId5"/>
            </p:custDataLst>
          </p:nvPr>
        </p:nvSpPr>
        <p:spPr>
          <a:xfrm>
            <a:off x="1043304" y="267453"/>
            <a:ext cx="3180080" cy="403225"/>
          </a:xfrm>
          <a:prstGeom prst="rect">
            <a:avLst/>
          </a:prstGeom>
        </p:spPr>
        <p:txBody>
          <a:bodyPr wrap="square" lIns="68580" tIns="34290" rIns="68580" bIns="34290">
            <a:noAutofit/>
          </a:bodyPr>
          <a:lstStyle/>
          <a:p>
            <a:r>
              <a:rPr lang="en-US" altLang="zh-CN" sz="1600" dirty="0">
                <a:solidFill>
                  <a:srgbClr val="961E19"/>
                </a:solidFill>
                <a:latin typeface="微软雅黑" panose="020B0503020204020204" pitchFamily="34" charset="-122"/>
                <a:ea typeface="微软雅黑" panose="020B0503020204020204" pitchFamily="34" charset="-122"/>
              </a:rPr>
              <a:t>ECCV 2024</a:t>
            </a:r>
            <a:endParaRPr lang="en-US" altLang="zh-CN" sz="1600" dirty="0">
              <a:solidFill>
                <a:srgbClr val="961E19"/>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442595" y="3291840"/>
            <a:ext cx="7411085" cy="1262380"/>
          </a:xfrm>
          <a:prstGeom prst="rect">
            <a:avLst/>
          </a:prstGeom>
          <a:noFill/>
        </p:spPr>
        <p:txBody>
          <a:bodyPr wrap="square" rtlCol="0" anchor="t">
            <a:noAutofit/>
          </a:bodyPr>
          <a:p>
            <a:r>
              <a:rPr lang="zh-CN" altLang="en-US" sz="1400"/>
              <a:t>代理注意和代理注意模块的图示。(a)Agent注意利用Agent标记聚集全局信息并将其分配给单个图像标记，从而实现了Softmax和线性注意的实际集成。σ（·）表示Softmax函数。在（B）中，我们描述了Agent注意模块的信息流。作为一个展示，我们通过池获取代理令牌。随后，利用代理令牌来聚集来自V的信息，并且Q查询来自代理特征的特征。此外，采用Agent偏好和DWC技术来增加位置信息和保持特征多样性。</a:t>
            </a:r>
            <a:endParaRPr lang="zh-CN" altLang="en-US" sz="14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209641"/>
            <a:ext cx="9144000" cy="5013153"/>
            <a:chOff x="-1" y="209641"/>
            <a:chExt cx="9144000" cy="5013153"/>
          </a:xfrm>
        </p:grpSpPr>
        <p:grpSp>
          <p:nvGrpSpPr>
            <p:cNvPr id="20" name="组合 19"/>
            <p:cNvGrpSpPr/>
            <p:nvPr/>
          </p:nvGrpSpPr>
          <p:grpSpPr>
            <a:xfrm>
              <a:off x="-1" y="231258"/>
              <a:ext cx="9144000" cy="4991536"/>
              <a:chOff x="-1" y="231258"/>
              <a:chExt cx="9144000" cy="4991536"/>
            </a:xfrm>
          </p:grpSpPr>
          <p:grpSp>
            <p:nvGrpSpPr>
              <p:cNvPr id="19" name="组合 18"/>
              <p:cNvGrpSpPr/>
              <p:nvPr/>
            </p:nvGrpSpPr>
            <p:grpSpPr>
              <a:xfrm>
                <a:off x="-1" y="231258"/>
                <a:ext cx="1043608" cy="349894"/>
                <a:chOff x="-1" y="231258"/>
                <a:chExt cx="1043608" cy="349894"/>
              </a:xfrm>
            </p:grpSpPr>
            <p:sp>
              <p:nvSpPr>
                <p:cNvPr id="2" name="矩形 1"/>
                <p:cNvSpPr/>
                <p:nvPr/>
              </p:nvSpPr>
              <p:spPr>
                <a:xfrm>
                  <a:off x="67562" y="231258"/>
                  <a:ext cx="976045" cy="349894"/>
                </a:xfrm>
                <a:prstGeom prst="rect">
                  <a:avLst/>
                </a:prstGeom>
                <a:solidFill>
                  <a:srgbClr val="3A466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矩形 2"/>
                <p:cNvSpPr/>
                <p:nvPr/>
              </p:nvSpPr>
              <p:spPr>
                <a:xfrm>
                  <a:off x="-1" y="231258"/>
                  <a:ext cx="971601" cy="349894"/>
                </a:xfrm>
                <a:prstGeom prst="rect">
                  <a:avLst/>
                </a:prstGeom>
                <a:solidFill>
                  <a:srgbClr val="3A46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6" name="矩形 15"/>
              <p:cNvSpPr/>
              <p:nvPr/>
            </p:nvSpPr>
            <p:spPr>
              <a:xfrm>
                <a:off x="-1" y="4955300"/>
                <a:ext cx="9144000" cy="195486"/>
              </a:xfrm>
              <a:prstGeom prst="rect">
                <a:avLst/>
              </a:prstGeom>
              <a:solidFill>
                <a:srgbClr val="3A466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1" y="5034595"/>
                <a:ext cx="9144000" cy="188199"/>
              </a:xfrm>
              <a:prstGeom prst="rect">
                <a:avLst/>
              </a:prstGeom>
              <a:solidFill>
                <a:srgbClr val="3A46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5" name="组合 24"/>
            <p:cNvGrpSpPr/>
            <p:nvPr/>
          </p:nvGrpSpPr>
          <p:grpSpPr>
            <a:xfrm>
              <a:off x="7308304" y="209641"/>
              <a:ext cx="1629113" cy="460866"/>
              <a:chOff x="4046688" y="3391"/>
              <a:chExt cx="2856080" cy="818600"/>
            </a:xfrm>
          </p:grpSpPr>
          <p:pic>
            <p:nvPicPr>
              <p:cNvPr id="23" name="图片 22"/>
              <p:cNvPicPr>
                <a:picLocks noChangeAspect="1"/>
              </p:cNvPicPr>
              <p:nvPr/>
            </p:nvPicPr>
            <p:blipFill>
              <a:blip r:embed="rId1"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084168" y="3391"/>
                <a:ext cx="818600" cy="818600"/>
              </a:xfrm>
              <a:prstGeom prst="rect">
                <a:avLst/>
              </a:prstGeom>
              <a:pattFill prst="pct10">
                <a:fgClr>
                  <a:schemeClr val="tx2"/>
                </a:fgClr>
                <a:bgClr>
                  <a:schemeClr val="bg1"/>
                </a:bgClr>
              </a:pattFill>
            </p:spPr>
          </p:pic>
          <p:pic>
            <p:nvPicPr>
              <p:cNvPr id="24" name="图片 23"/>
              <p:cNvPicPr>
                <a:picLocks noChangeAspect="1"/>
              </p:cNvPicPr>
              <p:nvPr/>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046688" y="54977"/>
                <a:ext cx="2036151" cy="649109"/>
              </a:xfrm>
              <a:prstGeom prst="rect">
                <a:avLst/>
              </a:prstGeom>
            </p:spPr>
          </p:pic>
        </p:grpSp>
      </p:grpSp>
      <p:sp>
        <p:nvSpPr>
          <p:cNvPr id="7" name="矩形 6"/>
          <p:cNvSpPr/>
          <p:nvPr>
            <p:custDataLst>
              <p:tags r:id="rId3"/>
            </p:custDataLst>
          </p:nvPr>
        </p:nvSpPr>
        <p:spPr>
          <a:xfrm>
            <a:off x="1043304" y="267453"/>
            <a:ext cx="3180080" cy="403225"/>
          </a:xfrm>
          <a:prstGeom prst="rect">
            <a:avLst/>
          </a:prstGeom>
        </p:spPr>
        <p:txBody>
          <a:bodyPr wrap="square" lIns="68580" tIns="34290" rIns="68580" bIns="34290">
            <a:noAutofit/>
          </a:bodyPr>
          <a:lstStyle/>
          <a:p>
            <a:r>
              <a:rPr lang="en-US" altLang="zh-CN" sz="1600" dirty="0">
                <a:solidFill>
                  <a:srgbClr val="961E19"/>
                </a:solidFill>
                <a:latin typeface="微软雅黑" panose="020B0503020204020204" pitchFamily="34" charset="-122"/>
                <a:ea typeface="微软雅黑" panose="020B0503020204020204" pitchFamily="34" charset="-122"/>
              </a:rPr>
              <a:t>ECCV 2024</a:t>
            </a:r>
            <a:endParaRPr lang="en-US" altLang="zh-CN" sz="1600" dirty="0">
              <a:solidFill>
                <a:srgbClr val="961E19"/>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251460" y="771525"/>
            <a:ext cx="7926070" cy="411480"/>
          </a:xfrm>
          <a:prstGeom prst="rect">
            <a:avLst/>
          </a:prstGeom>
          <a:noFill/>
        </p:spPr>
        <p:txBody>
          <a:bodyPr wrap="square" rtlCol="0" anchor="t">
            <a:noAutofit/>
          </a:bodyPr>
          <a:p>
            <a:r>
              <a:rPr lang="zh-CN" altLang="en-US" sz="1400"/>
              <a:t>首先将 Softmax 和 Linear Attention 缩写为：</a:t>
            </a:r>
            <a:endParaRPr lang="zh-CN" altLang="en-US" sz="1400"/>
          </a:p>
        </p:txBody>
      </p:sp>
      <p:pic>
        <p:nvPicPr>
          <p:cNvPr id="5" name="图片 4"/>
          <p:cNvPicPr>
            <a:picLocks noChangeAspect="1"/>
          </p:cNvPicPr>
          <p:nvPr>
            <p:custDataLst>
              <p:tags r:id="rId4"/>
            </p:custDataLst>
          </p:nvPr>
        </p:nvPicPr>
        <p:blipFill>
          <a:blip r:embed="rId5"/>
          <a:stretch>
            <a:fillRect/>
          </a:stretch>
        </p:blipFill>
        <p:spPr>
          <a:xfrm>
            <a:off x="1691640" y="1025525"/>
            <a:ext cx="3147695" cy="685165"/>
          </a:xfrm>
          <a:prstGeom prst="rect">
            <a:avLst/>
          </a:prstGeom>
        </p:spPr>
      </p:pic>
      <p:sp>
        <p:nvSpPr>
          <p:cNvPr id="6" name="文本框 5"/>
          <p:cNvSpPr txBox="1"/>
          <p:nvPr/>
        </p:nvSpPr>
        <p:spPr>
          <a:xfrm>
            <a:off x="251460" y="1710690"/>
            <a:ext cx="7967345" cy="1404620"/>
          </a:xfrm>
          <a:prstGeom prst="rect">
            <a:avLst/>
          </a:prstGeom>
          <a:noFill/>
        </p:spPr>
        <p:txBody>
          <a:bodyPr wrap="square" rtlCol="0" anchor="t">
            <a:noAutofit/>
          </a:bodyPr>
          <a:p>
            <a:r>
              <a:rPr lang="zh-CN" altLang="en-US" sz="1400"/>
              <a:t>Agent Attention 由两个 Softmax Attention 操作组成，即 Agent 聚合和 Agent 广播Agent token 本质上用作 </a:t>
            </a:r>
            <a:r>
              <a:rPr lang="en-US" altLang="zh-CN" sz="1400"/>
              <a:t>Q	</a:t>
            </a:r>
            <a:r>
              <a:rPr lang="zh-CN" altLang="en-US" sz="1400"/>
              <a:t>的代理，聚合来自 </a:t>
            </a:r>
            <a:r>
              <a:rPr lang="en-US" altLang="zh-CN" sz="1400"/>
              <a:t>k</a:t>
            </a:r>
            <a:r>
              <a:rPr lang="zh-CN" altLang="en-US" sz="1400"/>
              <a:t>和 </a:t>
            </a:r>
            <a:r>
              <a:rPr lang="en-US" altLang="zh-CN" sz="1400"/>
              <a:t>v</a:t>
            </a:r>
            <a:r>
              <a:rPr lang="zh-CN" altLang="en-US" sz="1400"/>
              <a:t> 的全局信息，然后将其广播回 </a:t>
            </a:r>
            <a:r>
              <a:rPr lang="en-US" altLang="zh-CN" sz="1400"/>
              <a:t>Q</a:t>
            </a:r>
            <a:r>
              <a:rPr lang="zh-CN" altLang="en-US" sz="1400"/>
              <a:t> 。实际上，将 Agent token 的数量 设置为一个较小的超参数值，在保持全局上下文建模能力的同时，实现了 </a:t>
            </a:r>
            <a:r>
              <a:rPr lang="en-US" altLang="zh-CN" sz="1400"/>
              <a:t>O(n)</a:t>
            </a:r>
            <a:r>
              <a:rPr lang="zh-CN" altLang="en-US" sz="1400"/>
              <a:t> 的计算复杂度，相对于输入特征的数量 </a:t>
            </a:r>
            <a:r>
              <a:rPr lang="en-US" altLang="zh-CN" sz="1400"/>
              <a:t>N</a:t>
            </a:r>
            <a:r>
              <a:rPr lang="zh-CN" altLang="en-US" sz="1400"/>
              <a:t>呈线性。</a:t>
            </a:r>
            <a:endParaRPr lang="zh-CN" altLang="en-US" sz="1400"/>
          </a:p>
          <a:p>
            <a:r>
              <a:rPr lang="zh-CN" altLang="en-US" sz="1400"/>
              <a:t>Agent Attention 实际上集成了 Softmax Attention 和高效的 Linear Attention，通过两个 Softmax 操作建立了广义 Linear Attention 范式，等价映射函数为</a:t>
            </a:r>
            <a:endParaRPr lang="zh-CN" altLang="en-US" sz="1400"/>
          </a:p>
        </p:txBody>
      </p:sp>
      <p:pic>
        <p:nvPicPr>
          <p:cNvPr id="9" name="图片 8"/>
          <p:cNvPicPr>
            <a:picLocks noChangeAspect="1"/>
          </p:cNvPicPr>
          <p:nvPr>
            <p:custDataLst>
              <p:tags r:id="rId6"/>
            </p:custDataLst>
          </p:nvPr>
        </p:nvPicPr>
        <p:blipFill>
          <a:blip r:embed="rId7"/>
          <a:stretch>
            <a:fillRect/>
          </a:stretch>
        </p:blipFill>
        <p:spPr>
          <a:xfrm>
            <a:off x="1763395" y="3075305"/>
            <a:ext cx="3333115" cy="365125"/>
          </a:xfrm>
          <a:prstGeom prst="rect">
            <a:avLst/>
          </a:prstGeom>
        </p:spPr>
      </p:pic>
      <p:sp>
        <p:nvSpPr>
          <p:cNvPr id="11" name="文本框 10"/>
          <p:cNvSpPr txBox="1"/>
          <p:nvPr/>
        </p:nvSpPr>
        <p:spPr>
          <a:xfrm>
            <a:off x="251460" y="3440430"/>
            <a:ext cx="7499985" cy="277495"/>
          </a:xfrm>
          <a:prstGeom prst="rect">
            <a:avLst/>
          </a:prstGeom>
          <a:noFill/>
        </p:spPr>
        <p:txBody>
          <a:bodyPr wrap="square" rtlCol="0" anchor="t">
            <a:noAutofit/>
          </a:bodyPr>
          <a:p>
            <a:r>
              <a:rPr lang="zh-CN" altLang="en-US" sz="1400"/>
              <a:t>实际使用中作者进一步做了两个改进来最大化代理注意力的潜力，即 Agent Bias：</a:t>
            </a:r>
            <a:endParaRPr lang="zh-CN" altLang="en-US" sz="1400"/>
          </a:p>
        </p:txBody>
      </p:sp>
      <p:pic>
        <p:nvPicPr>
          <p:cNvPr id="12" name="图片 11"/>
          <p:cNvPicPr>
            <a:picLocks noChangeAspect="1"/>
          </p:cNvPicPr>
          <p:nvPr>
            <p:custDataLst>
              <p:tags r:id="rId8"/>
            </p:custDataLst>
          </p:nvPr>
        </p:nvPicPr>
        <p:blipFill>
          <a:blip r:embed="rId9"/>
          <a:stretch>
            <a:fillRect/>
          </a:stretch>
        </p:blipFill>
        <p:spPr>
          <a:xfrm>
            <a:off x="1835150" y="3795395"/>
            <a:ext cx="3180080" cy="48641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209641"/>
            <a:ext cx="9144000" cy="5013153"/>
            <a:chOff x="-1" y="209641"/>
            <a:chExt cx="9144000" cy="5013153"/>
          </a:xfrm>
        </p:grpSpPr>
        <p:grpSp>
          <p:nvGrpSpPr>
            <p:cNvPr id="20" name="组合 19"/>
            <p:cNvGrpSpPr/>
            <p:nvPr/>
          </p:nvGrpSpPr>
          <p:grpSpPr>
            <a:xfrm>
              <a:off x="-1" y="231258"/>
              <a:ext cx="9144000" cy="4991536"/>
              <a:chOff x="-1" y="231258"/>
              <a:chExt cx="9144000" cy="4991536"/>
            </a:xfrm>
          </p:grpSpPr>
          <p:grpSp>
            <p:nvGrpSpPr>
              <p:cNvPr id="19" name="组合 18"/>
              <p:cNvGrpSpPr/>
              <p:nvPr/>
            </p:nvGrpSpPr>
            <p:grpSpPr>
              <a:xfrm>
                <a:off x="-1" y="231258"/>
                <a:ext cx="1043608" cy="349894"/>
                <a:chOff x="-1" y="231258"/>
                <a:chExt cx="1043608" cy="349894"/>
              </a:xfrm>
            </p:grpSpPr>
            <p:sp>
              <p:nvSpPr>
                <p:cNvPr id="2" name="矩形 1"/>
                <p:cNvSpPr/>
                <p:nvPr/>
              </p:nvSpPr>
              <p:spPr>
                <a:xfrm>
                  <a:off x="67562" y="231258"/>
                  <a:ext cx="976045" cy="349894"/>
                </a:xfrm>
                <a:prstGeom prst="rect">
                  <a:avLst/>
                </a:prstGeom>
                <a:solidFill>
                  <a:srgbClr val="3A466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矩形 2"/>
                <p:cNvSpPr/>
                <p:nvPr/>
              </p:nvSpPr>
              <p:spPr>
                <a:xfrm>
                  <a:off x="-1" y="231258"/>
                  <a:ext cx="971601" cy="349894"/>
                </a:xfrm>
                <a:prstGeom prst="rect">
                  <a:avLst/>
                </a:prstGeom>
                <a:solidFill>
                  <a:srgbClr val="3A46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6" name="矩形 15"/>
              <p:cNvSpPr/>
              <p:nvPr/>
            </p:nvSpPr>
            <p:spPr>
              <a:xfrm>
                <a:off x="-1" y="4955300"/>
                <a:ext cx="9144000" cy="195486"/>
              </a:xfrm>
              <a:prstGeom prst="rect">
                <a:avLst/>
              </a:prstGeom>
              <a:solidFill>
                <a:srgbClr val="3A466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1" y="5034595"/>
                <a:ext cx="9144000" cy="188199"/>
              </a:xfrm>
              <a:prstGeom prst="rect">
                <a:avLst/>
              </a:prstGeom>
              <a:solidFill>
                <a:srgbClr val="3A46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5" name="组合 24"/>
            <p:cNvGrpSpPr/>
            <p:nvPr/>
          </p:nvGrpSpPr>
          <p:grpSpPr>
            <a:xfrm>
              <a:off x="7308304" y="209641"/>
              <a:ext cx="1629113" cy="460866"/>
              <a:chOff x="4046688" y="3391"/>
              <a:chExt cx="2856080" cy="818600"/>
            </a:xfrm>
          </p:grpSpPr>
          <p:pic>
            <p:nvPicPr>
              <p:cNvPr id="23" name="图片 22"/>
              <p:cNvPicPr>
                <a:picLocks noChangeAspect="1"/>
              </p:cNvPicPr>
              <p:nvPr/>
            </p:nvPicPr>
            <p:blipFill>
              <a:blip r:embed="rId1"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084168" y="3391"/>
                <a:ext cx="818600" cy="818600"/>
              </a:xfrm>
              <a:prstGeom prst="rect">
                <a:avLst/>
              </a:prstGeom>
              <a:pattFill prst="pct10">
                <a:fgClr>
                  <a:schemeClr val="tx2"/>
                </a:fgClr>
                <a:bgClr>
                  <a:schemeClr val="bg1"/>
                </a:bgClr>
              </a:pattFill>
            </p:spPr>
          </p:pic>
          <p:pic>
            <p:nvPicPr>
              <p:cNvPr id="24" name="图片 23"/>
              <p:cNvPicPr>
                <a:picLocks noChangeAspect="1"/>
              </p:cNvPicPr>
              <p:nvPr/>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046688" y="54977"/>
                <a:ext cx="2036151" cy="649109"/>
              </a:xfrm>
              <a:prstGeom prst="rect">
                <a:avLst/>
              </a:prstGeom>
            </p:spPr>
          </p:pic>
        </p:grpSp>
      </p:grpSp>
      <p:sp>
        <p:nvSpPr>
          <p:cNvPr id="8" name="文本框 7"/>
          <p:cNvSpPr txBox="1"/>
          <p:nvPr/>
        </p:nvSpPr>
        <p:spPr>
          <a:xfrm>
            <a:off x="370205" y="1045210"/>
            <a:ext cx="2767965" cy="3554730"/>
          </a:xfrm>
          <a:prstGeom prst="rect">
            <a:avLst/>
          </a:prstGeom>
          <a:noFill/>
        </p:spPr>
        <p:txBody>
          <a:bodyPr wrap="square" rtlCol="0" anchor="t">
            <a:noAutofit/>
          </a:bodyPr>
          <a:p>
            <a:pPr indent="457200" fontAlgn="auto"/>
            <a:r>
              <a:rPr lang="zh-CN" altLang="en-US" sz="1600">
                <a:sym typeface="+mn-ea"/>
              </a:rPr>
              <a:t>如图所示，在各种模型中将 Softmax Attention 替换为 Agent Attention 可以显着提高性能。例如，Agent-PVT-S 在仅使用 30% 的参数和 40% 的 FLOPs 时超过了 PVT-L。Agent-Swin-T/S 在保持相似 FLOPs 的同时比 SwinT/S 高出 1.3% 和 0.7%。这些结果明确证明 Agent Attention 方法具有优势，且能够适应不同的架构。</a:t>
            </a:r>
            <a:endParaRPr lang="zh-CN" altLang="en-US" sz="1600">
              <a:sym typeface="+mn-ea"/>
            </a:endParaRPr>
          </a:p>
        </p:txBody>
      </p:sp>
      <p:sp>
        <p:nvSpPr>
          <p:cNvPr id="10" name="文本框 9"/>
          <p:cNvSpPr txBox="1"/>
          <p:nvPr/>
        </p:nvSpPr>
        <p:spPr>
          <a:xfrm>
            <a:off x="107315" y="603885"/>
            <a:ext cx="2196465" cy="318770"/>
          </a:xfrm>
          <a:prstGeom prst="rect">
            <a:avLst/>
          </a:prstGeom>
          <a:noFill/>
        </p:spPr>
        <p:txBody>
          <a:bodyPr wrap="square" rtlCol="0" anchor="t">
            <a:noAutofit/>
          </a:bodyPr>
          <a:p>
            <a:pPr indent="508000" fontAlgn="auto">
              <a:extLst>
                <a:ext uri="{35155182-B16C-46BC-9424-99874614C6A1}">
                  <wpsdc:indentchars xmlns:wpsdc="http://www.wps.cn/officeDocument/2017/drawingmlCustomData" val="200" checksum="282533468"/>
                </a:ext>
              </a:extLst>
            </a:pPr>
            <a:r>
              <a:rPr lang="zh-CN" sz="2000">
                <a:sym typeface="+mn-ea"/>
              </a:rPr>
              <a:t>实验</a:t>
            </a:r>
            <a:r>
              <a:rPr lang="zh-CN" sz="2000">
                <a:sym typeface="+mn-ea"/>
              </a:rPr>
              <a:t>设置</a:t>
            </a:r>
            <a:endParaRPr lang="zh-CN" sz="2000">
              <a:sym typeface="+mn-ea"/>
            </a:endParaRPr>
          </a:p>
        </p:txBody>
      </p:sp>
      <p:pic>
        <p:nvPicPr>
          <p:cNvPr id="4" name="图片 3"/>
          <p:cNvPicPr>
            <a:picLocks noChangeAspect="1"/>
          </p:cNvPicPr>
          <p:nvPr>
            <p:custDataLst>
              <p:tags r:id="rId3"/>
            </p:custDataLst>
          </p:nvPr>
        </p:nvPicPr>
        <p:blipFill>
          <a:blip r:embed="rId4"/>
          <a:stretch>
            <a:fillRect/>
          </a:stretch>
        </p:blipFill>
        <p:spPr>
          <a:xfrm>
            <a:off x="3779520" y="699135"/>
            <a:ext cx="4267200" cy="3972560"/>
          </a:xfrm>
          <a:prstGeom prst="rect">
            <a:avLst/>
          </a:prstGeom>
        </p:spPr>
      </p:pic>
      <p:sp>
        <p:nvSpPr>
          <p:cNvPr id="5" name="矩形 4"/>
          <p:cNvSpPr/>
          <p:nvPr>
            <p:custDataLst>
              <p:tags r:id="rId5"/>
            </p:custDataLst>
          </p:nvPr>
        </p:nvSpPr>
        <p:spPr>
          <a:xfrm>
            <a:off x="1043304" y="267453"/>
            <a:ext cx="3180080" cy="403225"/>
          </a:xfrm>
          <a:prstGeom prst="rect">
            <a:avLst/>
          </a:prstGeom>
        </p:spPr>
        <p:txBody>
          <a:bodyPr wrap="square" lIns="68580" tIns="34290" rIns="68580" bIns="34290">
            <a:noAutofit/>
          </a:bodyPr>
          <a:p>
            <a:r>
              <a:rPr lang="en-US" altLang="zh-CN" sz="1600" dirty="0">
                <a:solidFill>
                  <a:srgbClr val="961E19"/>
                </a:solidFill>
                <a:latin typeface="微软雅黑" panose="020B0503020204020204" pitchFamily="34" charset="-122"/>
                <a:ea typeface="微软雅黑" panose="020B0503020204020204" pitchFamily="34" charset="-122"/>
              </a:rPr>
              <a:t>ECCV 2024</a:t>
            </a:r>
            <a:endParaRPr lang="en-US" altLang="zh-CN" sz="1600" dirty="0">
              <a:solidFill>
                <a:srgbClr val="961E19"/>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209641"/>
            <a:ext cx="9144000" cy="5013153"/>
            <a:chOff x="-1" y="209641"/>
            <a:chExt cx="9144000" cy="5013153"/>
          </a:xfrm>
        </p:grpSpPr>
        <p:grpSp>
          <p:nvGrpSpPr>
            <p:cNvPr id="20" name="组合 19"/>
            <p:cNvGrpSpPr/>
            <p:nvPr/>
          </p:nvGrpSpPr>
          <p:grpSpPr>
            <a:xfrm>
              <a:off x="-1" y="231258"/>
              <a:ext cx="9144000" cy="4991536"/>
              <a:chOff x="-1" y="231258"/>
              <a:chExt cx="9144000" cy="4991536"/>
            </a:xfrm>
          </p:grpSpPr>
          <p:grpSp>
            <p:nvGrpSpPr>
              <p:cNvPr id="19" name="组合 18"/>
              <p:cNvGrpSpPr/>
              <p:nvPr/>
            </p:nvGrpSpPr>
            <p:grpSpPr>
              <a:xfrm>
                <a:off x="-1" y="231258"/>
                <a:ext cx="1043608" cy="349894"/>
                <a:chOff x="-1" y="231258"/>
                <a:chExt cx="1043608" cy="349894"/>
              </a:xfrm>
            </p:grpSpPr>
            <p:sp>
              <p:nvSpPr>
                <p:cNvPr id="2" name="矩形 1"/>
                <p:cNvSpPr/>
                <p:nvPr/>
              </p:nvSpPr>
              <p:spPr>
                <a:xfrm>
                  <a:off x="67562" y="231258"/>
                  <a:ext cx="976045" cy="349894"/>
                </a:xfrm>
                <a:prstGeom prst="rect">
                  <a:avLst/>
                </a:prstGeom>
                <a:solidFill>
                  <a:srgbClr val="3A466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矩形 2"/>
                <p:cNvSpPr/>
                <p:nvPr/>
              </p:nvSpPr>
              <p:spPr>
                <a:xfrm>
                  <a:off x="-1" y="231258"/>
                  <a:ext cx="971601" cy="349894"/>
                </a:xfrm>
                <a:prstGeom prst="rect">
                  <a:avLst/>
                </a:prstGeom>
                <a:solidFill>
                  <a:srgbClr val="3A46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6" name="矩形 15"/>
              <p:cNvSpPr/>
              <p:nvPr/>
            </p:nvSpPr>
            <p:spPr>
              <a:xfrm>
                <a:off x="-1" y="4955300"/>
                <a:ext cx="9144000" cy="195486"/>
              </a:xfrm>
              <a:prstGeom prst="rect">
                <a:avLst/>
              </a:prstGeom>
              <a:solidFill>
                <a:srgbClr val="3A466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1" y="5034595"/>
                <a:ext cx="9144000" cy="188199"/>
              </a:xfrm>
              <a:prstGeom prst="rect">
                <a:avLst/>
              </a:prstGeom>
              <a:solidFill>
                <a:srgbClr val="3A46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5" name="组合 24"/>
            <p:cNvGrpSpPr/>
            <p:nvPr/>
          </p:nvGrpSpPr>
          <p:grpSpPr>
            <a:xfrm>
              <a:off x="7308304" y="209641"/>
              <a:ext cx="1629113" cy="460866"/>
              <a:chOff x="4046688" y="3391"/>
              <a:chExt cx="2856080" cy="818600"/>
            </a:xfrm>
          </p:grpSpPr>
          <p:pic>
            <p:nvPicPr>
              <p:cNvPr id="23" name="图片 22"/>
              <p:cNvPicPr>
                <a:picLocks noChangeAspect="1"/>
              </p:cNvPicPr>
              <p:nvPr/>
            </p:nvPicPr>
            <p:blipFill>
              <a:blip r:embed="rId1"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084168" y="3391"/>
                <a:ext cx="818600" cy="818600"/>
              </a:xfrm>
              <a:prstGeom prst="rect">
                <a:avLst/>
              </a:prstGeom>
              <a:pattFill prst="pct10">
                <a:fgClr>
                  <a:schemeClr val="tx2"/>
                </a:fgClr>
                <a:bgClr>
                  <a:schemeClr val="bg1"/>
                </a:bgClr>
              </a:pattFill>
            </p:spPr>
          </p:pic>
          <p:pic>
            <p:nvPicPr>
              <p:cNvPr id="24" name="图片 23"/>
              <p:cNvPicPr>
                <a:picLocks noChangeAspect="1"/>
              </p:cNvPicPr>
              <p:nvPr/>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046688" y="54977"/>
                <a:ext cx="2036151" cy="649109"/>
              </a:xfrm>
              <a:prstGeom prst="rect">
                <a:avLst/>
              </a:prstGeom>
            </p:spPr>
          </p:pic>
        </p:grpSp>
      </p:grpSp>
      <p:sp>
        <p:nvSpPr>
          <p:cNvPr id="10" name="文本框 9"/>
          <p:cNvSpPr txBox="1"/>
          <p:nvPr/>
        </p:nvSpPr>
        <p:spPr>
          <a:xfrm>
            <a:off x="107315" y="603885"/>
            <a:ext cx="2196465" cy="318770"/>
          </a:xfrm>
          <a:prstGeom prst="rect">
            <a:avLst/>
          </a:prstGeom>
          <a:noFill/>
        </p:spPr>
        <p:txBody>
          <a:bodyPr wrap="square" rtlCol="0" anchor="t">
            <a:noAutofit/>
          </a:bodyPr>
          <a:p>
            <a:pPr indent="508000" fontAlgn="auto">
              <a:extLst>
                <a:ext uri="{35155182-B16C-46BC-9424-99874614C6A1}">
                  <wpsdc:indentchars xmlns:wpsdc="http://www.wps.cn/officeDocument/2017/drawingmlCustomData" val="200" checksum="282533468"/>
                </a:ext>
              </a:extLst>
            </a:pPr>
            <a:r>
              <a:rPr lang="zh-CN" sz="2000">
                <a:sym typeface="+mn-ea"/>
              </a:rPr>
              <a:t>实验</a:t>
            </a:r>
            <a:r>
              <a:rPr lang="zh-CN" sz="2000">
                <a:sym typeface="+mn-ea"/>
              </a:rPr>
              <a:t>结果</a:t>
            </a:r>
            <a:endParaRPr lang="zh-CN" sz="2000">
              <a:sym typeface="+mn-ea"/>
            </a:endParaRPr>
          </a:p>
        </p:txBody>
      </p:sp>
      <p:sp>
        <p:nvSpPr>
          <p:cNvPr id="13" name="文本框 12"/>
          <p:cNvSpPr txBox="1"/>
          <p:nvPr/>
        </p:nvSpPr>
        <p:spPr>
          <a:xfrm>
            <a:off x="251460" y="1131570"/>
            <a:ext cx="2886075" cy="3140710"/>
          </a:xfrm>
          <a:prstGeom prst="rect">
            <a:avLst/>
          </a:prstGeom>
          <a:noFill/>
        </p:spPr>
        <p:txBody>
          <a:bodyPr wrap="square" rtlCol="0" anchor="t">
            <a:noAutofit/>
          </a:bodyPr>
          <a:p>
            <a:r>
              <a:rPr lang="zh-CN" altLang="en-US" sz="1600"/>
              <a:t>大感受野和高分辨率</a:t>
            </a:r>
            <a:endParaRPr lang="zh-CN" altLang="en-US" sz="1600"/>
          </a:p>
          <a:p>
            <a:endParaRPr lang="zh-CN" altLang="en-US" sz="1200"/>
          </a:p>
          <a:p>
            <a:r>
              <a:rPr lang="zh-CN" altLang="en-US" sz="1200"/>
              <a:t>现代视觉 Transformer 通常将 Self-Attention 的计算限制在局部窗口上，以降低计算复杂度，比如 Swin。如下图9所示，作者逐渐扩展 Swin 的窗口大小 。显然，随着感受野的扩展，模型的性能不断提高。这表明，虽然窗口注意力范式是有效的，但它不可避免地损害了 Self-Attention 的远程建模能力，仍然不如全局注意力机制。由于 Agent Attention 的线性复杂度，可以从全局感受野中受益，同时仍然保持相同的计算复杂度。</a:t>
            </a:r>
            <a:endParaRPr lang="zh-CN" altLang="en-US" sz="1200"/>
          </a:p>
        </p:txBody>
      </p:sp>
      <p:pic>
        <p:nvPicPr>
          <p:cNvPr id="4" name="图片 3"/>
          <p:cNvPicPr>
            <a:picLocks noChangeAspect="1"/>
          </p:cNvPicPr>
          <p:nvPr>
            <p:custDataLst>
              <p:tags r:id="rId3"/>
            </p:custDataLst>
          </p:nvPr>
        </p:nvPicPr>
        <p:blipFill>
          <a:blip r:embed="rId4"/>
          <a:stretch>
            <a:fillRect/>
          </a:stretch>
        </p:blipFill>
        <p:spPr>
          <a:xfrm>
            <a:off x="3419475" y="670560"/>
            <a:ext cx="5156835" cy="1618615"/>
          </a:xfrm>
          <a:prstGeom prst="rect">
            <a:avLst/>
          </a:prstGeom>
        </p:spPr>
      </p:pic>
      <p:pic>
        <p:nvPicPr>
          <p:cNvPr id="5" name="图片 4"/>
          <p:cNvPicPr>
            <a:picLocks noChangeAspect="1"/>
          </p:cNvPicPr>
          <p:nvPr>
            <p:custDataLst>
              <p:tags r:id="rId5"/>
            </p:custDataLst>
          </p:nvPr>
        </p:nvPicPr>
        <p:blipFill>
          <a:blip r:embed="rId6"/>
          <a:stretch>
            <a:fillRect/>
          </a:stretch>
        </p:blipFill>
        <p:spPr>
          <a:xfrm>
            <a:off x="3851910" y="2355850"/>
            <a:ext cx="3437255" cy="2715260"/>
          </a:xfrm>
          <a:prstGeom prst="rect">
            <a:avLst/>
          </a:prstGeom>
        </p:spPr>
      </p:pic>
      <p:sp>
        <p:nvSpPr>
          <p:cNvPr id="6" name="矩形 5"/>
          <p:cNvSpPr/>
          <p:nvPr>
            <p:custDataLst>
              <p:tags r:id="rId7"/>
            </p:custDataLst>
          </p:nvPr>
        </p:nvSpPr>
        <p:spPr>
          <a:xfrm>
            <a:off x="1043304" y="267453"/>
            <a:ext cx="3180080" cy="403225"/>
          </a:xfrm>
          <a:prstGeom prst="rect">
            <a:avLst/>
          </a:prstGeom>
        </p:spPr>
        <p:txBody>
          <a:bodyPr wrap="square" lIns="68580" tIns="34290" rIns="68580" bIns="34290">
            <a:noAutofit/>
          </a:bodyPr>
          <a:lstStyle/>
          <a:p>
            <a:r>
              <a:rPr lang="en-US" altLang="zh-CN" sz="1600" dirty="0">
                <a:solidFill>
                  <a:srgbClr val="961E19"/>
                </a:solidFill>
                <a:latin typeface="微软雅黑" panose="020B0503020204020204" pitchFamily="34" charset="-122"/>
                <a:ea typeface="微软雅黑" panose="020B0503020204020204" pitchFamily="34" charset="-122"/>
              </a:rPr>
              <a:t>ECCV 2024</a:t>
            </a:r>
            <a:endParaRPr lang="en-US" altLang="zh-CN" sz="1600" dirty="0">
              <a:solidFill>
                <a:srgbClr val="961E19"/>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209641"/>
            <a:ext cx="9144000" cy="5013153"/>
            <a:chOff x="-1" y="209641"/>
            <a:chExt cx="9144000" cy="5013153"/>
          </a:xfrm>
        </p:grpSpPr>
        <p:grpSp>
          <p:nvGrpSpPr>
            <p:cNvPr id="20" name="组合 19"/>
            <p:cNvGrpSpPr/>
            <p:nvPr/>
          </p:nvGrpSpPr>
          <p:grpSpPr>
            <a:xfrm>
              <a:off x="-1" y="231258"/>
              <a:ext cx="9144000" cy="4991536"/>
              <a:chOff x="-1" y="231258"/>
              <a:chExt cx="9144000" cy="4991536"/>
            </a:xfrm>
          </p:grpSpPr>
          <p:grpSp>
            <p:nvGrpSpPr>
              <p:cNvPr id="19" name="组合 18"/>
              <p:cNvGrpSpPr/>
              <p:nvPr/>
            </p:nvGrpSpPr>
            <p:grpSpPr>
              <a:xfrm>
                <a:off x="-1" y="231258"/>
                <a:ext cx="1043608" cy="349894"/>
                <a:chOff x="-1" y="231258"/>
                <a:chExt cx="1043608" cy="349894"/>
              </a:xfrm>
            </p:grpSpPr>
            <p:sp>
              <p:nvSpPr>
                <p:cNvPr id="2" name="矩形 1"/>
                <p:cNvSpPr/>
                <p:nvPr/>
              </p:nvSpPr>
              <p:spPr>
                <a:xfrm>
                  <a:off x="67562" y="231258"/>
                  <a:ext cx="976045" cy="349894"/>
                </a:xfrm>
                <a:prstGeom prst="rect">
                  <a:avLst/>
                </a:prstGeom>
                <a:solidFill>
                  <a:srgbClr val="3A466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矩形 2"/>
                <p:cNvSpPr/>
                <p:nvPr/>
              </p:nvSpPr>
              <p:spPr>
                <a:xfrm>
                  <a:off x="-1" y="231258"/>
                  <a:ext cx="971601" cy="349894"/>
                </a:xfrm>
                <a:prstGeom prst="rect">
                  <a:avLst/>
                </a:prstGeom>
                <a:solidFill>
                  <a:srgbClr val="3A46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6" name="矩形 15"/>
              <p:cNvSpPr/>
              <p:nvPr/>
            </p:nvSpPr>
            <p:spPr>
              <a:xfrm>
                <a:off x="-1" y="4955300"/>
                <a:ext cx="9144000" cy="195486"/>
              </a:xfrm>
              <a:prstGeom prst="rect">
                <a:avLst/>
              </a:prstGeom>
              <a:solidFill>
                <a:srgbClr val="3A466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1" y="5034595"/>
                <a:ext cx="9144000" cy="188199"/>
              </a:xfrm>
              <a:prstGeom prst="rect">
                <a:avLst/>
              </a:prstGeom>
              <a:solidFill>
                <a:srgbClr val="3A46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5" name="组合 24"/>
            <p:cNvGrpSpPr/>
            <p:nvPr/>
          </p:nvGrpSpPr>
          <p:grpSpPr>
            <a:xfrm>
              <a:off x="7308304" y="209641"/>
              <a:ext cx="1629113" cy="460866"/>
              <a:chOff x="4046688" y="3391"/>
              <a:chExt cx="2856080" cy="818600"/>
            </a:xfrm>
          </p:grpSpPr>
          <p:pic>
            <p:nvPicPr>
              <p:cNvPr id="23" name="图片 22"/>
              <p:cNvPicPr>
                <a:picLocks noChangeAspect="1"/>
              </p:cNvPicPr>
              <p:nvPr/>
            </p:nvPicPr>
            <p:blipFill>
              <a:blip r:embed="rId1"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084168" y="3391"/>
                <a:ext cx="818600" cy="818600"/>
              </a:xfrm>
              <a:prstGeom prst="rect">
                <a:avLst/>
              </a:prstGeom>
              <a:pattFill prst="pct10">
                <a:fgClr>
                  <a:schemeClr val="tx2"/>
                </a:fgClr>
                <a:bgClr>
                  <a:schemeClr val="bg1"/>
                </a:bgClr>
              </a:pattFill>
            </p:spPr>
          </p:pic>
          <p:pic>
            <p:nvPicPr>
              <p:cNvPr id="24" name="图片 23"/>
              <p:cNvPicPr>
                <a:picLocks noChangeAspect="1"/>
              </p:cNvPicPr>
              <p:nvPr/>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046688" y="54977"/>
                <a:ext cx="2036151" cy="649109"/>
              </a:xfrm>
              <a:prstGeom prst="rect">
                <a:avLst/>
              </a:prstGeom>
            </p:spPr>
          </p:pic>
        </p:grpSp>
      </p:grpSp>
      <p:sp>
        <p:nvSpPr>
          <p:cNvPr id="8" name="文本框 7"/>
          <p:cNvSpPr txBox="1"/>
          <p:nvPr/>
        </p:nvSpPr>
        <p:spPr>
          <a:xfrm>
            <a:off x="971550" y="1203325"/>
            <a:ext cx="7200900" cy="3474720"/>
          </a:xfrm>
          <a:prstGeom prst="rect">
            <a:avLst/>
          </a:prstGeom>
          <a:noFill/>
        </p:spPr>
        <p:txBody>
          <a:bodyPr wrap="square" rtlCol="0" anchor="t">
            <a:noAutofit/>
          </a:bodyPr>
          <a:p>
            <a:pPr indent="457200" fontAlgn="auto"/>
            <a:r>
              <a:rPr lang="zh-CN" altLang="en-US" sz="1600">
                <a:sym typeface="+mn-ea"/>
              </a:rPr>
              <a:t>注意力机制 (Attention module) 是 Transformers 中的关键组成部分。虽然全局的注意力机制具有很高的表征能力，但其计算成本较大，限制了其在各种场景下的适用性。本文提出一种新的注意力范式 Agent Attention，目的在计算效率和表征能力之间取得良好的平衡。具体而言，Agent Attention 表示为四元组 ，在传统的注意力模块中引入了一组额外的 Agent token </a:t>
            </a:r>
            <a:endParaRPr lang="zh-CN" altLang="en-US" sz="1600"/>
          </a:p>
          <a:p>
            <a:pPr indent="457200" fontAlgn="auto"/>
            <a:r>
              <a:rPr lang="zh-CN" altLang="en-US" sz="1600">
                <a:sym typeface="+mn-ea"/>
              </a:rPr>
              <a:t> Agent token 首先充当 Query token 的代理来聚合来自 和的信息，然后将信息广播回 。鉴于 Agent token 的数量可以设计为远小于 Query token 的数量，代理注意力明显比 Softmax 注意力更有效，同时保留了全局上下文建模能力。</a:t>
            </a:r>
            <a:endParaRPr lang="zh-CN" altLang="en-US" sz="1600"/>
          </a:p>
          <a:p>
            <a:pPr indent="457200" fontAlgn="auto"/>
            <a:endParaRPr lang="zh-CN" altLang="en-US" sz="1600"/>
          </a:p>
          <a:p>
            <a:pPr indent="457200" fontAlgn="auto"/>
            <a:r>
              <a:rPr lang="zh-CN" altLang="en-US" sz="1600">
                <a:sym typeface="+mn-ea"/>
              </a:rPr>
              <a:t>作者通过大量实验表明，Agent attention 在各种视觉任务中证明了有效性，包括图像分类、目标检测、语义分割和图像生成。而且，代理注意力在高分辨率场景中表现出显着的性能，这得益于其线性注意力性质。例如，当应用于 Stable Diffusion 时，Agent attention 会加速生成并显着提高图像生成质量，且无需任何额外的训练。</a:t>
            </a:r>
            <a:endParaRPr lang="zh-CN" altLang="en-US" sz="1600">
              <a:solidFill>
                <a:schemeClr val="tx1"/>
              </a:solidFill>
            </a:endParaRPr>
          </a:p>
        </p:txBody>
      </p:sp>
      <p:sp>
        <p:nvSpPr>
          <p:cNvPr id="10" name="文本框 9"/>
          <p:cNvSpPr txBox="1"/>
          <p:nvPr/>
        </p:nvSpPr>
        <p:spPr>
          <a:xfrm>
            <a:off x="107315" y="603885"/>
            <a:ext cx="2196465" cy="318770"/>
          </a:xfrm>
          <a:prstGeom prst="rect">
            <a:avLst/>
          </a:prstGeom>
          <a:noFill/>
        </p:spPr>
        <p:txBody>
          <a:bodyPr wrap="square" rtlCol="0" anchor="t">
            <a:noAutofit/>
          </a:bodyPr>
          <a:p>
            <a:pPr indent="508000" fontAlgn="auto">
              <a:extLst>
                <a:ext uri="{35155182-B16C-46BC-9424-99874614C6A1}">
                  <wpsdc:indentchars xmlns:wpsdc="http://www.wps.cn/officeDocument/2017/drawingmlCustomData" val="200" checksum="282533468"/>
                </a:ext>
              </a:extLst>
            </a:pPr>
            <a:r>
              <a:rPr lang="zh-CN" sz="2000">
                <a:sym typeface="+mn-ea"/>
              </a:rPr>
              <a:t>总结</a:t>
            </a:r>
            <a:endParaRPr lang="zh-CN" sz="2000">
              <a:sym typeface="+mn-ea"/>
            </a:endParaRPr>
          </a:p>
          <a:p>
            <a:pPr indent="508000" fontAlgn="auto">
              <a:extLst>
                <a:ext uri="{35155182-B16C-46BC-9424-99874614C6A1}">
                  <wpsdc:indentchars xmlns:wpsdc="http://www.wps.cn/officeDocument/2017/drawingmlCustomData" val="200" checksum="282533468"/>
                </a:ext>
              </a:extLst>
            </a:pPr>
            <a:endParaRPr lang="zh-CN" sz="2000">
              <a:sym typeface="+mn-ea"/>
            </a:endParaRPr>
          </a:p>
        </p:txBody>
      </p:sp>
      <p:sp>
        <p:nvSpPr>
          <p:cNvPr id="4" name="矩形 3"/>
          <p:cNvSpPr/>
          <p:nvPr>
            <p:custDataLst>
              <p:tags r:id="rId3"/>
            </p:custDataLst>
          </p:nvPr>
        </p:nvSpPr>
        <p:spPr>
          <a:xfrm>
            <a:off x="1043304" y="267453"/>
            <a:ext cx="3180080" cy="403225"/>
          </a:xfrm>
          <a:prstGeom prst="rect">
            <a:avLst/>
          </a:prstGeom>
        </p:spPr>
        <p:txBody>
          <a:bodyPr wrap="square" lIns="68580" tIns="34290" rIns="68580" bIns="34290">
            <a:noAutofit/>
          </a:bodyPr>
          <a:lstStyle/>
          <a:p>
            <a:r>
              <a:rPr lang="en-US" altLang="zh-CN" sz="1600" dirty="0">
                <a:solidFill>
                  <a:srgbClr val="961E19"/>
                </a:solidFill>
                <a:latin typeface="微软雅黑" panose="020B0503020204020204" pitchFamily="34" charset="-122"/>
                <a:ea typeface="微软雅黑" panose="020B0503020204020204" pitchFamily="34" charset="-122"/>
              </a:rPr>
              <a:t>ECCV 2024</a:t>
            </a:r>
            <a:endParaRPr lang="en-US" altLang="zh-CN" sz="1600" dirty="0">
              <a:solidFill>
                <a:srgbClr val="961E19"/>
              </a:solidFill>
              <a:latin typeface="微软雅黑" panose="020B0503020204020204" pitchFamily="34" charset="-122"/>
              <a:ea typeface="微软雅黑" panose="020B0503020204020204" pitchFamily="34" charset="-122"/>
            </a:endParaRPr>
          </a:p>
        </p:txBody>
      </p:sp>
    </p:spTree>
  </p:cSld>
  <p:clrMapOvr>
    <a:masterClrMapping/>
  </p:clrMapOvr>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6.xml><?xml version="1.0" encoding="utf-8"?>
<p:tagLst xmlns:p="http://schemas.openxmlformats.org/presentationml/2006/main">
  <p:tag name="KSO_WM_BEAUTIFY_FLAG" val=""/>
</p:tagLst>
</file>

<file path=ppt/tags/tag17.xml><?xml version="1.0" encoding="utf-8"?>
<p:tagLst xmlns:p="http://schemas.openxmlformats.org/presentationml/2006/main">
  <p:tag name="KSO_WM_BEAUTIFY_FLAG" val=""/>
</p:tagLst>
</file>

<file path=ppt/tags/tag18.xml><?xml version="1.0" encoding="utf-8"?>
<p:tagLst xmlns:p="http://schemas.openxmlformats.org/presentationml/2006/main">
  <p:tag name="KSO_WM_BEAUTIFY_FLAG" val=""/>
</p:tagLst>
</file>

<file path=ppt/tags/tag19.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20.xml><?xml version="1.0" encoding="utf-8"?>
<p:tagLst xmlns:p="http://schemas.openxmlformats.org/presentationml/2006/main">
  <p:tag name="KSO_WM_BEAUTIFY_FLAG" val=""/>
</p:tagLst>
</file>

<file path=ppt/tags/tag21.xml><?xml version="1.0" encoding="utf-8"?>
<p:tagLst xmlns:p="http://schemas.openxmlformats.org/presentationml/2006/main">
  <p:tag name="KSO_WM_BEAUTIFY_FLAG" val=""/>
</p:tagLst>
</file>

<file path=ppt/tags/tag22.xml><?xml version="1.0" encoding="utf-8"?>
<p:tagLst xmlns:p="http://schemas.openxmlformats.org/presentationml/2006/main">
  <p:tag name="KSO_WM_BEAUTIFY_FLAG" val=""/>
</p:tagLst>
</file>

<file path=ppt/tags/tag23.xml><?xml version="1.0" encoding="utf-8"?>
<p:tagLst xmlns:p="http://schemas.openxmlformats.org/presentationml/2006/main">
  <p:tag name="KSO_WM_BEAUTIFY_FLAG" val=""/>
</p:tagLst>
</file>

<file path=ppt/tags/tag24.xml><?xml version="1.0" encoding="utf-8"?>
<p:tagLst xmlns:p="http://schemas.openxmlformats.org/presentationml/2006/main">
  <p:tag name="KSO_WM_BEAUTIFY_FLAG" val=""/>
</p:tagLst>
</file>

<file path=ppt/tags/tag25.xml><?xml version="1.0" encoding="utf-8"?>
<p:tagLst xmlns:p="http://schemas.openxmlformats.org/presentationml/2006/main">
  <p:tag name="KSO_WM_BEAUTIFY_FLAG" val=""/>
</p:tagLst>
</file>

<file path=ppt/tags/tag26.xml><?xml version="1.0" encoding="utf-8"?>
<p:tagLst xmlns:p="http://schemas.openxmlformats.org/presentationml/2006/main">
  <p:tag name="KSO_WM_BEAUTIFY_FLAG" val=""/>
</p:tagLst>
</file>

<file path=ppt/tags/tag27.xml><?xml version="1.0" encoding="utf-8"?>
<p:tagLst xmlns:p="http://schemas.openxmlformats.org/presentationml/2006/main">
  <p:tag name="KSO_WM_BEAUTIFY_FLAG" val=""/>
</p:tagLst>
</file>

<file path=ppt/tags/tag28.xml><?xml version="1.0" encoding="utf-8"?>
<p:tagLst xmlns:p="http://schemas.openxmlformats.org/presentationml/2006/main">
  <p:tag name="KSO_WM_BEAUTIFY_FLAG" val=""/>
</p:tagLst>
</file>

<file path=ppt/tags/tag29.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30.xml><?xml version="1.0" encoding="utf-8"?>
<p:tagLst xmlns:p="http://schemas.openxmlformats.org/presentationml/2006/main">
  <p:tag name="KSO_WM_BEAUTIFY_FLAG" val=""/>
</p:tagLst>
</file>

<file path=ppt/tags/tag31.xml><?xml version="1.0" encoding="utf-8"?>
<p:tagLst xmlns:p="http://schemas.openxmlformats.org/presentationml/2006/main">
  <p:tag name="KSO_WM_BEAUTIFY_FLAG" val=""/>
</p:tagLst>
</file>

<file path=ppt/tags/tag32.xml><?xml version="1.0" encoding="utf-8"?>
<p:tagLst xmlns:p="http://schemas.openxmlformats.org/presentationml/2006/main">
  <p:tag name="KSO_WM_BEAUTIFY_FLAG" val=""/>
</p:tagLst>
</file>

<file path=ppt/tags/tag33.xml><?xml version="1.0" encoding="utf-8"?>
<p:tagLst xmlns:p="http://schemas.openxmlformats.org/presentationml/2006/main">
  <p:tag name="commondata" val="eyJoZGlkIjoiNjZiZjBjN2YyM2Q3YWZkOGVjZTIzYzdkYTU5OGViNmIifQ=="/>
</p:tagLst>
</file>

<file path=ppt/tags/tag4.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3987</Words>
  <Application>WPS 演示</Application>
  <PresentationFormat>全屏显示(16:9)</PresentationFormat>
  <Paragraphs>108</Paragraphs>
  <Slides>17</Slides>
  <Notes>5</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17</vt:i4>
      </vt:variant>
    </vt:vector>
  </HeadingPairs>
  <TitlesOfParts>
    <vt:vector size="29" baseType="lpstr">
      <vt:lpstr>Arial</vt:lpstr>
      <vt:lpstr>宋体</vt:lpstr>
      <vt:lpstr>Wingdings</vt:lpstr>
      <vt:lpstr>微软雅黑</vt:lpstr>
      <vt:lpstr>汉仪旗黑</vt:lpstr>
      <vt:lpstr>Calibri</vt:lpstr>
      <vt:lpstr>Helvetica Neue</vt:lpstr>
      <vt:lpstr>宋体</vt:lpstr>
      <vt:lpstr>Arial Unicode MS</vt:lpstr>
      <vt:lpstr>汉仪书宋二KW</vt:lpstr>
      <vt:lpstr>宋体-简</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
  <cp:lastModifiedBy>Gifty</cp:lastModifiedBy>
  <cp:revision>66</cp:revision>
  <dcterms:created xsi:type="dcterms:W3CDTF">2024-08-01T05:23:43Z</dcterms:created>
  <dcterms:modified xsi:type="dcterms:W3CDTF">2024-08-01T05:23:43Z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2052-6.7.1.8828</vt:lpwstr>
  </property>
  <property fmtid="{D5CDD505-2E9C-101B-9397-08002B2CF9AE}" pid="3" name="ICV">
    <vt:lpwstr>88E4A7EA0467EA60C6E772668E29F7AD_43</vt:lpwstr>
  </property>
</Properties>
</file>